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305" r:id="rId5"/>
    <p:sldId id="267" r:id="rId6"/>
    <p:sldId id="259" r:id="rId7"/>
    <p:sldId id="268" r:id="rId8"/>
    <p:sldId id="260" r:id="rId9"/>
    <p:sldId id="261" r:id="rId10"/>
    <p:sldId id="262" r:id="rId11"/>
    <p:sldId id="263" r:id="rId12"/>
    <p:sldId id="264" r:id="rId13"/>
    <p:sldId id="265" r:id="rId14"/>
    <p:sldId id="269" r:id="rId15"/>
    <p:sldId id="270" r:id="rId16"/>
    <p:sldId id="271" r:id="rId17"/>
    <p:sldId id="272" r:id="rId18"/>
    <p:sldId id="273" r:id="rId19"/>
    <p:sldId id="274" r:id="rId20"/>
    <p:sldId id="309" r:id="rId21"/>
    <p:sldId id="275" r:id="rId22"/>
    <p:sldId id="288" r:id="rId23"/>
    <p:sldId id="289" r:id="rId24"/>
    <p:sldId id="276" r:id="rId25"/>
    <p:sldId id="277" r:id="rId26"/>
    <p:sldId id="278" r:id="rId27"/>
    <p:sldId id="279" r:id="rId28"/>
    <p:sldId id="280" r:id="rId29"/>
    <p:sldId id="281" r:id="rId30"/>
    <p:sldId id="283" r:id="rId31"/>
    <p:sldId id="310" r:id="rId32"/>
    <p:sldId id="282" r:id="rId33"/>
    <p:sldId id="311" r:id="rId34"/>
    <p:sldId id="312" r:id="rId35"/>
    <p:sldId id="313" r:id="rId36"/>
    <p:sldId id="284" r:id="rId37"/>
    <p:sldId id="285" r:id="rId38"/>
    <p:sldId id="286" r:id="rId39"/>
    <p:sldId id="287" r:id="rId40"/>
    <p:sldId id="294" r:id="rId41"/>
    <p:sldId id="306" r:id="rId42"/>
    <p:sldId id="307" r:id="rId43"/>
    <p:sldId id="308" r:id="rId44"/>
    <p:sldId id="292" r:id="rId45"/>
    <p:sldId id="290" r:id="rId46"/>
    <p:sldId id="300" r:id="rId47"/>
    <p:sldId id="293" r:id="rId48"/>
    <p:sldId id="291" r:id="rId49"/>
    <p:sldId id="297" r:id="rId50"/>
    <p:sldId id="296" r:id="rId51"/>
    <p:sldId id="299" r:id="rId52"/>
    <p:sldId id="298" r:id="rId53"/>
    <p:sldId id="301" r:id="rId54"/>
    <p:sldId id="302" r:id="rId55"/>
    <p:sldId id="303" r:id="rId56"/>
    <p:sldId id="304"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276"/>
    <a:srgbClr val="FEACF8"/>
    <a:srgbClr val="08B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9/9/2021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9/9/2021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9/9/2021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9/9/2021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9/9/2021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9/9/2021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9/9/2021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9/9/2021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9/9/2021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owl.english.purdue.edu/owl/resource/589/01/" TargetMode="External"/><Relationship Id="rId2" Type="http://schemas.openxmlformats.org/officeDocument/2006/relationships/hyperlink" Target="https://bit.ly/3fkhgvP"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The “P” </a:t>
            </a:r>
            <a:r>
              <a:rPr lang="en-US" dirty="0" err="1" smtClean="0">
                <a:latin typeface="Times New Roman" panose="02020603050405020304" pitchFamily="18" charset="0"/>
                <a:cs typeface="Times New Roman" panose="02020603050405020304" pitchFamily="18" charset="0"/>
              </a:rPr>
              <a:t>WOrd</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Autofit/>
          </a:bodyPr>
          <a:lstStyle/>
          <a:p>
            <a:r>
              <a:rPr lang="en-US" sz="3600" dirty="0" smtClean="0">
                <a:latin typeface="Times New Roman" panose="02020603050405020304" pitchFamily="18" charset="0"/>
                <a:cs typeface="Times New Roman" panose="02020603050405020304" pitchFamily="18" charset="0"/>
              </a:rPr>
              <a:t>Plagiarism: What it is and how to avoid it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7683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30321" y="670105"/>
            <a:ext cx="10058400" cy="5949058"/>
          </a:xfrm>
        </p:spPr>
        <p:txBody>
          <a:bodyPr>
            <a:normAutofit/>
          </a:bodyPr>
          <a:lstStyle/>
          <a:p>
            <a:pPr marL="0" indent="0" algn="ctr">
              <a:buNone/>
            </a:pPr>
            <a:r>
              <a:rPr lang="en-US" sz="5400" dirty="0" smtClean="0">
                <a:solidFill>
                  <a:srgbClr val="AE1276"/>
                </a:solidFill>
                <a:latin typeface="Times New Roman" panose="02020603050405020304" pitchFamily="18" charset="0"/>
                <a:cs typeface="Times New Roman" panose="02020603050405020304" pitchFamily="18" charset="0"/>
              </a:rPr>
              <a:t>Plagiarism cheats the college.</a:t>
            </a:r>
          </a:p>
          <a:p>
            <a:pPr marL="0" indent="0" algn="ctr">
              <a:buNone/>
            </a:pPr>
            <a:r>
              <a:rPr lang="en-US" sz="54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Employees whose skills don’t match up with their diploma give the school a bad name. Someone who cheats to get a degree devalues the degree for every single person who attended the same school.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4337" y="4119376"/>
            <a:ext cx="4810368" cy="2363310"/>
          </a:xfrm>
          <a:prstGeom prst="rect">
            <a:avLst/>
          </a:prstGeom>
        </p:spPr>
      </p:pic>
    </p:spTree>
    <p:extLst>
      <p:ext uri="{BB962C8B-B14F-4D97-AF65-F5344CB8AC3E}">
        <p14:creationId xmlns:p14="http://schemas.microsoft.com/office/powerpoint/2010/main" val="1358882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98307" y="574569"/>
            <a:ext cx="10683923" cy="3931920"/>
          </a:xfrm>
        </p:spPr>
        <p:txBody>
          <a:bodyPr>
            <a:noAutofit/>
          </a:bodyPr>
          <a:lstStyle/>
          <a:p>
            <a:pPr marL="0" indent="0" algn="ctr">
              <a:buNone/>
            </a:pPr>
            <a:r>
              <a:rPr lang="en-US" sz="4800" dirty="0" smtClean="0">
                <a:solidFill>
                  <a:srgbClr val="AE1276"/>
                </a:solidFill>
                <a:latin typeface="Times New Roman" panose="02020603050405020304" pitchFamily="18" charset="0"/>
                <a:cs typeface="Times New Roman" panose="02020603050405020304" pitchFamily="18" charset="0"/>
              </a:rPr>
              <a:t>Plagiarism cheats your future employer.</a:t>
            </a:r>
          </a:p>
          <a:p>
            <a:pPr marL="0" indent="0" algn="ctr">
              <a:buNone/>
            </a:pPr>
            <a:r>
              <a:rPr lang="en-US" sz="1400" dirty="0" smtClean="0">
                <a:latin typeface="Times New Roman" panose="02020603050405020304" pitchFamily="18" charset="0"/>
                <a:cs typeface="Times New Roman" panose="02020603050405020304" pitchFamily="18" charset="0"/>
              </a:rPr>
              <a:t> </a:t>
            </a:r>
          </a:p>
          <a:p>
            <a:pPr marL="0" indent="0" algn="ctr">
              <a:buNone/>
            </a:pPr>
            <a:r>
              <a:rPr lang="en-US" sz="2800" dirty="0" smtClean="0">
                <a:latin typeface="Times New Roman" panose="02020603050405020304" pitchFamily="18" charset="0"/>
                <a:cs typeface="Times New Roman" panose="02020603050405020304" pitchFamily="18" charset="0"/>
              </a:rPr>
              <a:t>They hire you with certain expectations about your abilities. </a:t>
            </a:r>
          </a:p>
          <a:p>
            <a:pPr marL="0" indent="0" algn="ctr">
              <a:buNone/>
            </a:pPr>
            <a:r>
              <a:rPr lang="en-US" sz="2800" dirty="0" smtClean="0">
                <a:latin typeface="Times New Roman" panose="02020603050405020304" pitchFamily="18" charset="0"/>
                <a:cs typeface="Times New Roman" panose="02020603050405020304" pitchFamily="18" charset="0"/>
              </a:rPr>
              <a:t>You won’t be able to hide problems with your writing or a lack of knowledge once you’re on the job.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4243" y="3562980"/>
            <a:ext cx="3272049" cy="2257714"/>
          </a:xfrm>
          <a:prstGeom prst="rect">
            <a:avLst/>
          </a:prstGeom>
        </p:spPr>
      </p:pic>
    </p:spTree>
    <p:extLst>
      <p:ext uri="{BB962C8B-B14F-4D97-AF65-F5344CB8AC3E}">
        <p14:creationId xmlns:p14="http://schemas.microsoft.com/office/powerpoint/2010/main" val="4243669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64120" y="653417"/>
            <a:ext cx="10943230" cy="5310655"/>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en-US" sz="4400" dirty="0" smtClean="0">
                <a:solidFill>
                  <a:srgbClr val="AE1276"/>
                </a:solidFill>
                <a:latin typeface="Times New Roman" panose="02020603050405020304" pitchFamily="18" charset="0"/>
                <a:cs typeface="Times New Roman" panose="02020603050405020304" pitchFamily="18" charset="0"/>
              </a:rPr>
              <a:t>The consequences of plagiarism can be severe. </a:t>
            </a:r>
          </a:p>
          <a:p>
            <a:pPr marL="0" indent="0" algn="ctr">
              <a:buFont typeface="Garamond" pitchFamily="18" charset="0"/>
              <a:buNone/>
            </a:pPr>
            <a:endParaRPr lang="en-US" sz="4400" dirty="0" smtClean="0">
              <a:latin typeface="Times New Roman" panose="02020603050405020304" pitchFamily="18" charset="0"/>
              <a:cs typeface="Times New Roman" panose="02020603050405020304" pitchFamily="18" charset="0"/>
            </a:endParaRPr>
          </a:p>
          <a:p>
            <a:pPr marL="0" indent="0" algn="ctr">
              <a:buFont typeface="Garamond" pitchFamily="18" charset="0"/>
              <a:buNone/>
            </a:pPr>
            <a:r>
              <a:rPr lang="en-US" sz="4400" dirty="0" smtClean="0">
                <a:latin typeface="Times New Roman" panose="02020603050405020304" pitchFamily="18" charset="0"/>
                <a:cs typeface="Times New Roman" panose="02020603050405020304" pitchFamily="18" charset="0"/>
              </a:rPr>
              <a:t>They can range from failure on a paper to failure of a course to expulsion from college. </a:t>
            </a:r>
          </a:p>
          <a:p>
            <a:pPr marL="0" indent="0" algn="ctr">
              <a:buFont typeface="Garamond" pitchFamily="18" charset="0"/>
              <a:buNone/>
            </a:pPr>
            <a:endParaRPr lang="en-US" sz="4400" dirty="0" smtClean="0">
              <a:latin typeface="Times New Roman" panose="02020603050405020304" pitchFamily="18" charset="0"/>
              <a:cs typeface="Times New Roman" panose="02020603050405020304" pitchFamily="18" charset="0"/>
            </a:endParaRPr>
          </a:p>
          <a:p>
            <a:pPr marL="0" indent="0" algn="ctr">
              <a:buFont typeface="Garamond" pitchFamily="18" charset="0"/>
              <a:buNone/>
            </a:pPr>
            <a:r>
              <a:rPr lang="en-US" sz="4400" dirty="0" smtClean="0">
                <a:latin typeface="Times New Roman" panose="02020603050405020304" pitchFamily="18" charset="0"/>
                <a:cs typeface="Times New Roman" panose="02020603050405020304" pitchFamily="18" charset="0"/>
              </a:rPr>
              <a:t>In the professional world, people have had their careers ruined or have been publicly embarrassed because of plagiarism. </a:t>
            </a:r>
          </a:p>
        </p:txBody>
      </p:sp>
      <p:sp>
        <p:nvSpPr>
          <p:cNvPr id="6" name="Rectangle 5"/>
          <p:cNvSpPr/>
          <p:nvPr/>
        </p:nvSpPr>
        <p:spPr>
          <a:xfrm rot="1262015">
            <a:off x="797944" y="5581934"/>
            <a:ext cx="2576346" cy="369332"/>
          </a:xfrm>
          <a:prstGeom prst="rect">
            <a:avLst/>
          </a:prstGeom>
        </p:spPr>
        <p:txBody>
          <a:bodyPr wrap="none">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Marie-Louise </a:t>
            </a:r>
            <a:r>
              <a:rPr lang="en-US" dirty="0" err="1">
                <a:solidFill>
                  <a:schemeClr val="bg1">
                    <a:lumMod val="50000"/>
                  </a:schemeClr>
                </a:solidFill>
                <a:latin typeface="Times New Roman" panose="02020603050405020304" pitchFamily="18" charset="0"/>
                <a:cs typeface="Times New Roman" panose="02020603050405020304" pitchFamily="18" charset="0"/>
              </a:rPr>
              <a:t>Gumuchian</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rot="20884689">
            <a:off x="3785097" y="5953377"/>
            <a:ext cx="1396536" cy="369332"/>
          </a:xfrm>
          <a:prstGeom prst="rect">
            <a:avLst/>
          </a:prstGeom>
        </p:spPr>
        <p:txBody>
          <a:bodyPr wrap="none">
            <a:spAutoFit/>
          </a:bodyPr>
          <a:lstStyle/>
          <a:p>
            <a:r>
              <a:rPr lang="en-US" dirty="0" smtClean="0">
                <a:solidFill>
                  <a:schemeClr val="bg1">
                    <a:lumMod val="50000"/>
                  </a:schemeClr>
                </a:solidFill>
                <a:latin typeface="Times New Roman" panose="02020603050405020304" pitchFamily="18" charset="0"/>
                <a:cs typeface="Times New Roman" panose="02020603050405020304" pitchFamily="18" charset="0"/>
              </a:rPr>
              <a:t>Jonah Lehrer</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rot="834100">
            <a:off x="5820753" y="5914028"/>
            <a:ext cx="1576072" cy="369332"/>
          </a:xfrm>
          <a:prstGeom prst="rect">
            <a:avLst/>
          </a:prstGeom>
        </p:spPr>
        <p:txBody>
          <a:bodyPr wrap="none">
            <a:spAutoFit/>
          </a:bodyPr>
          <a:lstStyle/>
          <a:p>
            <a:r>
              <a:rPr lang="en-US" dirty="0" smtClean="0">
                <a:solidFill>
                  <a:schemeClr val="bg1">
                    <a:lumMod val="50000"/>
                  </a:schemeClr>
                </a:solidFill>
                <a:latin typeface="Times New Roman" panose="02020603050405020304" pitchFamily="18" charset="0"/>
                <a:cs typeface="Times New Roman" panose="02020603050405020304" pitchFamily="18" charset="0"/>
              </a:rPr>
              <a:t>Fareed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Zakaria</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rot="20989966">
            <a:off x="6472776" y="1527236"/>
            <a:ext cx="1332416" cy="369332"/>
          </a:xfrm>
          <a:prstGeom prst="rect">
            <a:avLst/>
          </a:prstGeom>
        </p:spPr>
        <p:txBody>
          <a:bodyPr wrap="none">
            <a:spAutoFit/>
          </a:bodyPr>
          <a:lstStyle/>
          <a:p>
            <a:r>
              <a:rPr lang="en-US" dirty="0" smtClean="0">
                <a:solidFill>
                  <a:schemeClr val="bg1">
                    <a:lumMod val="50000"/>
                  </a:schemeClr>
                </a:solidFill>
                <a:latin typeface="Times New Roman" panose="02020603050405020304" pitchFamily="18" charset="0"/>
                <a:cs typeface="Times New Roman" panose="02020603050405020304" pitchFamily="18" charset="0"/>
              </a:rPr>
              <a:t>Jayson Blair</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rot="606470">
            <a:off x="9116757" y="5265330"/>
            <a:ext cx="2135136" cy="369332"/>
          </a:xfrm>
          <a:prstGeom prst="rect">
            <a:avLst/>
          </a:prstGeom>
        </p:spPr>
        <p:txBody>
          <a:bodyPr wrap="none">
            <a:spAutoFit/>
          </a:bodyPr>
          <a:lstStyle/>
          <a:p>
            <a:r>
              <a:rPr lang="en-US" dirty="0" err="1">
                <a:solidFill>
                  <a:schemeClr val="bg1">
                    <a:lumMod val="50000"/>
                  </a:schemeClr>
                </a:solidFill>
                <a:latin typeface="Times New Roman" panose="02020603050405020304" pitchFamily="18" charset="0"/>
                <a:cs typeface="Times New Roman" panose="02020603050405020304" pitchFamily="18" charset="0"/>
              </a:rPr>
              <a:t>Kaavya</a:t>
            </a:r>
            <a:r>
              <a:rPr lang="en-US" dirty="0">
                <a:solidFill>
                  <a:schemeClr val="bg1">
                    <a:lumMod val="50000"/>
                  </a:schemeClr>
                </a:solidFill>
                <a:latin typeface="Times New Roman" panose="02020603050405020304" pitchFamily="18" charset="0"/>
                <a:cs typeface="Times New Roman" panose="02020603050405020304" pitchFamily="18" charset="0"/>
              </a:rPr>
              <a:t> </a:t>
            </a:r>
            <a:r>
              <a:rPr lang="en-US" dirty="0" err="1">
                <a:solidFill>
                  <a:schemeClr val="bg1">
                    <a:lumMod val="50000"/>
                  </a:schemeClr>
                </a:solidFill>
                <a:latin typeface="Times New Roman" panose="02020603050405020304" pitchFamily="18" charset="0"/>
                <a:cs typeface="Times New Roman" panose="02020603050405020304" pitchFamily="18" charset="0"/>
              </a:rPr>
              <a:t>Viswanathan</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rot="20801924">
            <a:off x="818446" y="1483773"/>
            <a:ext cx="1499128" cy="369332"/>
          </a:xfrm>
          <a:prstGeom prst="rect">
            <a:avLst/>
          </a:prstGeom>
        </p:spPr>
        <p:txBody>
          <a:bodyPr wrap="none">
            <a:spAutoFit/>
          </a:bodyPr>
          <a:lstStyle/>
          <a:p>
            <a:r>
              <a:rPr lang="en-US" dirty="0" smtClean="0">
                <a:solidFill>
                  <a:schemeClr val="bg1">
                    <a:lumMod val="50000"/>
                  </a:schemeClr>
                </a:solidFill>
                <a:latin typeface="Times New Roman" panose="02020603050405020304" pitchFamily="18" charset="0"/>
                <a:cs typeface="Times New Roman" panose="02020603050405020304" pitchFamily="18" charset="0"/>
              </a:rPr>
              <a:t>Stephen Glass</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2" name="Rectangle 11"/>
          <p:cNvSpPr/>
          <p:nvPr/>
        </p:nvSpPr>
        <p:spPr>
          <a:xfrm rot="20558356">
            <a:off x="424084" y="5997320"/>
            <a:ext cx="1454244" cy="369332"/>
          </a:xfrm>
          <a:prstGeom prst="rect">
            <a:avLst/>
          </a:prstGeom>
        </p:spPr>
        <p:txBody>
          <a:bodyPr wrap="none">
            <a:spAutoFit/>
          </a:bodyPr>
          <a:lstStyle/>
          <a:p>
            <a:r>
              <a:rPr lang="en-US" dirty="0" smtClean="0">
                <a:solidFill>
                  <a:schemeClr val="bg1">
                    <a:lumMod val="50000"/>
                  </a:schemeClr>
                </a:solidFill>
                <a:latin typeface="Times New Roman" panose="02020603050405020304" pitchFamily="18" charset="0"/>
                <a:cs typeface="Times New Roman" panose="02020603050405020304" pitchFamily="18" charset="0"/>
              </a:rPr>
              <a:t>Lloyd Brown</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3" name="Rectangle 12"/>
          <p:cNvSpPr/>
          <p:nvPr/>
        </p:nvSpPr>
        <p:spPr>
          <a:xfrm rot="731760">
            <a:off x="9776549" y="1510637"/>
            <a:ext cx="1370888" cy="369332"/>
          </a:xfrm>
          <a:prstGeom prst="rect">
            <a:avLst/>
          </a:prstGeom>
        </p:spPr>
        <p:txBody>
          <a:bodyPr wrap="none">
            <a:spAutoFit/>
          </a:bodyPr>
          <a:lstStyle/>
          <a:p>
            <a:r>
              <a:rPr lang="en-US" dirty="0" smtClean="0">
                <a:solidFill>
                  <a:schemeClr val="bg1">
                    <a:lumMod val="50000"/>
                  </a:schemeClr>
                </a:solidFill>
                <a:latin typeface="Times New Roman" panose="02020603050405020304" pitchFamily="18" charset="0"/>
                <a:cs typeface="Times New Roman" panose="02020603050405020304" pitchFamily="18" charset="0"/>
              </a:rPr>
              <a:t>Nada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Behziz</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4" name="Rectangle 13"/>
          <p:cNvSpPr/>
          <p:nvPr/>
        </p:nvSpPr>
        <p:spPr>
          <a:xfrm rot="793923">
            <a:off x="10204992" y="2758065"/>
            <a:ext cx="1627369" cy="369332"/>
          </a:xfrm>
          <a:prstGeom prst="rect">
            <a:avLst/>
          </a:prstGeom>
        </p:spPr>
        <p:txBody>
          <a:bodyPr wrap="none">
            <a:spAutoFit/>
          </a:bodyPr>
          <a:lstStyle/>
          <a:p>
            <a:r>
              <a:rPr lang="en-US" dirty="0" smtClean="0">
                <a:solidFill>
                  <a:schemeClr val="bg1">
                    <a:lumMod val="50000"/>
                  </a:schemeClr>
                </a:solidFill>
                <a:latin typeface="Times New Roman" panose="02020603050405020304" pitchFamily="18" charset="0"/>
                <a:cs typeface="Times New Roman" panose="02020603050405020304" pitchFamily="18" charset="0"/>
              </a:rPr>
              <a:t>Maureen Dowd</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5" name="Rectangle 14"/>
          <p:cNvSpPr/>
          <p:nvPr/>
        </p:nvSpPr>
        <p:spPr>
          <a:xfrm rot="474282">
            <a:off x="3097661" y="1542888"/>
            <a:ext cx="1601721" cy="369332"/>
          </a:xfrm>
          <a:prstGeom prst="rect">
            <a:avLst/>
          </a:prstGeom>
        </p:spPr>
        <p:txBody>
          <a:bodyPr wrap="none">
            <a:spAutoFit/>
          </a:bodyPr>
          <a:lstStyle/>
          <a:p>
            <a:r>
              <a:rPr lang="en-US" dirty="0" smtClean="0">
                <a:solidFill>
                  <a:schemeClr val="bg1">
                    <a:lumMod val="50000"/>
                  </a:schemeClr>
                </a:solidFill>
                <a:latin typeface="Times New Roman" panose="02020603050405020304" pitchFamily="18" charset="0"/>
                <a:cs typeface="Times New Roman" panose="02020603050405020304" pitchFamily="18" charset="0"/>
              </a:rPr>
              <a:t>Benny Johnson</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6" name="Rectangle 15"/>
          <p:cNvSpPr/>
          <p:nvPr/>
        </p:nvSpPr>
        <p:spPr>
          <a:xfrm rot="17460293">
            <a:off x="266703" y="2937213"/>
            <a:ext cx="1101584" cy="369332"/>
          </a:xfrm>
          <a:prstGeom prst="rect">
            <a:avLst/>
          </a:prstGeom>
        </p:spPr>
        <p:txBody>
          <a:bodyPr wrap="none">
            <a:spAutoFit/>
          </a:bodyPr>
          <a:lstStyle/>
          <a:p>
            <a:r>
              <a:rPr lang="en-US" dirty="0" smtClean="0">
                <a:solidFill>
                  <a:schemeClr val="bg1">
                    <a:lumMod val="50000"/>
                  </a:schemeClr>
                </a:solidFill>
                <a:latin typeface="Times New Roman" panose="02020603050405020304" pitchFamily="18" charset="0"/>
                <a:cs typeface="Times New Roman" panose="02020603050405020304" pitchFamily="18" charset="0"/>
              </a:rPr>
              <a:t>Joe Biden</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7" name="Rectangle 16"/>
          <p:cNvSpPr/>
          <p:nvPr/>
        </p:nvSpPr>
        <p:spPr>
          <a:xfrm rot="1262015">
            <a:off x="1516088" y="3369521"/>
            <a:ext cx="1140056" cy="369332"/>
          </a:xfrm>
          <a:prstGeom prst="rect">
            <a:avLst/>
          </a:prstGeom>
        </p:spPr>
        <p:txBody>
          <a:bodyPr wrap="none">
            <a:spAutoFit/>
          </a:bodyPr>
          <a:lstStyle/>
          <a:p>
            <a:r>
              <a:rPr lang="en-US" dirty="0" smtClean="0">
                <a:solidFill>
                  <a:schemeClr val="bg1">
                    <a:lumMod val="50000"/>
                  </a:schemeClr>
                </a:solidFill>
                <a:latin typeface="Times New Roman" panose="02020603050405020304" pitchFamily="18" charset="0"/>
                <a:cs typeface="Times New Roman" panose="02020603050405020304" pitchFamily="18" charset="0"/>
              </a:rPr>
              <a:t>Rand Paul</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8" name="Rectangle 17"/>
          <p:cNvSpPr/>
          <p:nvPr/>
        </p:nvSpPr>
        <p:spPr>
          <a:xfrm rot="20993684">
            <a:off x="8121358" y="5877477"/>
            <a:ext cx="2326278" cy="369332"/>
          </a:xfrm>
          <a:prstGeom prst="rect">
            <a:avLst/>
          </a:prstGeom>
        </p:spPr>
        <p:txBody>
          <a:bodyPr wrap="none">
            <a:spAutoFit/>
          </a:bodyPr>
          <a:lstStyle/>
          <a:p>
            <a:r>
              <a:rPr lang="en-US" dirty="0" smtClean="0">
                <a:solidFill>
                  <a:schemeClr val="bg1">
                    <a:lumMod val="50000"/>
                  </a:schemeClr>
                </a:solidFill>
                <a:latin typeface="Times New Roman" panose="02020603050405020304" pitchFamily="18" charset="0"/>
                <a:cs typeface="Times New Roman" panose="02020603050405020304" pitchFamily="18" charset="0"/>
              </a:rPr>
              <a:t>Doris Kearns Goodwin</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9" name="Rectangle 18"/>
          <p:cNvSpPr/>
          <p:nvPr/>
        </p:nvSpPr>
        <p:spPr>
          <a:xfrm rot="21177590">
            <a:off x="3867386" y="3369520"/>
            <a:ext cx="1511952" cy="369332"/>
          </a:xfrm>
          <a:prstGeom prst="rect">
            <a:avLst/>
          </a:prstGeom>
        </p:spPr>
        <p:txBody>
          <a:bodyPr wrap="none">
            <a:spAutoFit/>
          </a:bodyPr>
          <a:lstStyle/>
          <a:p>
            <a:r>
              <a:rPr lang="en-US" dirty="0" smtClean="0">
                <a:solidFill>
                  <a:schemeClr val="bg1">
                    <a:lumMod val="50000"/>
                  </a:schemeClr>
                </a:solidFill>
                <a:latin typeface="Times New Roman" panose="02020603050405020304" pitchFamily="18" charset="0"/>
                <a:cs typeface="Times New Roman" panose="02020603050405020304" pitchFamily="18" charset="0"/>
              </a:rPr>
              <a:t>Mike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Barnicle</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20" name="Rectangle 19"/>
          <p:cNvSpPr/>
          <p:nvPr/>
        </p:nvSpPr>
        <p:spPr>
          <a:xfrm rot="21027796">
            <a:off x="6494462" y="3369521"/>
            <a:ext cx="1819794" cy="369332"/>
          </a:xfrm>
          <a:prstGeom prst="rect">
            <a:avLst/>
          </a:prstGeom>
        </p:spPr>
        <p:txBody>
          <a:bodyPr wrap="none">
            <a:spAutoFit/>
          </a:bodyPr>
          <a:lstStyle/>
          <a:p>
            <a:r>
              <a:rPr lang="en-US" dirty="0" smtClean="0">
                <a:solidFill>
                  <a:schemeClr val="bg1">
                    <a:lumMod val="50000"/>
                  </a:schemeClr>
                </a:solidFill>
                <a:latin typeface="Times New Roman" panose="02020603050405020304" pitchFamily="18" charset="0"/>
                <a:cs typeface="Times New Roman" panose="02020603050405020304" pitchFamily="18" charset="0"/>
              </a:rPr>
              <a:t>Stephen Ambrose</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21" name="Rectangle 20"/>
          <p:cNvSpPr/>
          <p:nvPr/>
        </p:nvSpPr>
        <p:spPr>
          <a:xfrm rot="21121524">
            <a:off x="9521901" y="3359664"/>
            <a:ext cx="1242648" cy="369332"/>
          </a:xfrm>
          <a:prstGeom prst="rect">
            <a:avLst/>
          </a:prstGeom>
        </p:spPr>
        <p:txBody>
          <a:bodyPr wrap="none">
            <a:spAutoFit/>
          </a:bodyPr>
          <a:lstStyle/>
          <a:p>
            <a:r>
              <a:rPr lang="en-US" dirty="0" smtClean="0">
                <a:solidFill>
                  <a:schemeClr val="bg1">
                    <a:lumMod val="50000"/>
                  </a:schemeClr>
                </a:solidFill>
                <a:latin typeface="Times New Roman" panose="02020603050405020304" pitchFamily="18" charset="0"/>
                <a:cs typeface="Times New Roman" panose="02020603050405020304" pitchFamily="18" charset="0"/>
              </a:rPr>
              <a:t>Alex Haley</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753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25357" y="697400"/>
            <a:ext cx="10629332" cy="3931920"/>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en-US" sz="4800" dirty="0" smtClean="0">
                <a:latin typeface="Times New Roman" panose="02020603050405020304" pitchFamily="18" charset="0"/>
                <a:cs typeface="Times New Roman" panose="02020603050405020304" pitchFamily="18" charset="0"/>
              </a:rPr>
              <a:t>But what IS plagiarism? </a:t>
            </a:r>
          </a:p>
          <a:p>
            <a:pPr marL="0" indent="0" algn="ctr">
              <a:buFont typeface="Garamond" pitchFamily="18" charset="0"/>
              <a:buNone/>
            </a:pPr>
            <a:r>
              <a:rPr lang="en-US" sz="4800" dirty="0" smtClean="0">
                <a:latin typeface="Times New Roman" panose="02020603050405020304" pitchFamily="18" charset="0"/>
                <a:cs typeface="Times New Roman" panose="02020603050405020304" pitchFamily="18" charset="0"/>
              </a:rPr>
              <a:t>How did you end up here, </a:t>
            </a:r>
          </a:p>
          <a:p>
            <a:pPr marL="0" indent="0" algn="ctr">
              <a:buFont typeface="Garamond" pitchFamily="18" charset="0"/>
              <a:buNone/>
            </a:pPr>
            <a:r>
              <a:rPr lang="en-US" sz="4800" dirty="0" smtClean="0">
                <a:latin typeface="Times New Roman" panose="02020603050405020304" pitchFamily="18" charset="0"/>
                <a:cs typeface="Times New Roman" panose="02020603050405020304" pitchFamily="18" charset="0"/>
              </a:rPr>
              <a:t>watching this tutorial, </a:t>
            </a:r>
          </a:p>
          <a:p>
            <a:pPr marL="0" indent="0" algn="ctr">
              <a:buFont typeface="Garamond" pitchFamily="18" charset="0"/>
              <a:buNone/>
            </a:pPr>
            <a:r>
              <a:rPr lang="en-US" sz="4800" dirty="0" smtClean="0">
                <a:latin typeface="Times New Roman" panose="02020603050405020304" pitchFamily="18" charset="0"/>
                <a:cs typeface="Times New Roman" panose="02020603050405020304" pitchFamily="18" charset="0"/>
              </a:rPr>
              <a:t>when you were sure you had not </a:t>
            </a:r>
          </a:p>
          <a:p>
            <a:pPr marL="0" indent="0" algn="ctr">
              <a:buFont typeface="Garamond" pitchFamily="18" charset="0"/>
              <a:buNone/>
            </a:pPr>
            <a:r>
              <a:rPr lang="en-US" sz="4800" dirty="0" smtClean="0">
                <a:latin typeface="Times New Roman" panose="02020603050405020304" pitchFamily="18" charset="0"/>
                <a:cs typeface="Times New Roman" panose="02020603050405020304" pitchFamily="18" charset="0"/>
              </a:rPr>
              <a:t>plagiarized in your paper?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3837" y="4260518"/>
            <a:ext cx="2200275" cy="2076450"/>
          </a:xfrm>
          <a:prstGeom prst="rect">
            <a:avLst/>
          </a:prstGeom>
        </p:spPr>
      </p:pic>
    </p:spTree>
    <p:extLst>
      <p:ext uri="{BB962C8B-B14F-4D97-AF65-F5344CB8AC3E}">
        <p14:creationId xmlns:p14="http://schemas.microsoft.com/office/powerpoint/2010/main" val="2314582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538" y="513156"/>
            <a:ext cx="11502788" cy="6344844"/>
          </a:xfrm>
        </p:spPr>
        <p:txBody>
          <a:bodyPr>
            <a:noAutofit/>
          </a:bodyPr>
          <a:lstStyle/>
          <a:p>
            <a:pPr marL="0" indent="0" algn="ctr">
              <a:buNone/>
            </a:pPr>
            <a:r>
              <a:rPr lang="en-US" sz="6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Wingdings" panose="05000000000000000000" pitchFamily="2" charset="2"/>
              </a:rPr>
              <a:t></a:t>
            </a:r>
            <a:r>
              <a:rPr lang="en-US" sz="6000" dirty="0" smtClean="0">
                <a:solidFill>
                  <a:srgbClr val="AE1276"/>
                </a:solidFill>
                <a:latin typeface="Times New Roman" panose="02020603050405020304" pitchFamily="18" charset="0"/>
                <a:cs typeface="Times New Roman" panose="02020603050405020304" pitchFamily="18" charset="0"/>
              </a:rPr>
              <a:t>Plagiarism is—either accidentally </a:t>
            </a:r>
            <a:r>
              <a:rPr lang="en-US" sz="6000" dirty="0">
                <a:solidFill>
                  <a:srgbClr val="AE1276"/>
                </a:solidFill>
                <a:latin typeface="Times New Roman" panose="02020603050405020304" pitchFamily="18" charset="0"/>
                <a:cs typeface="Times New Roman" panose="02020603050405020304" pitchFamily="18" charset="0"/>
              </a:rPr>
              <a:t>or </a:t>
            </a:r>
            <a:r>
              <a:rPr lang="en-US" sz="6000" dirty="0" smtClean="0">
                <a:solidFill>
                  <a:srgbClr val="AE1276"/>
                </a:solidFill>
                <a:latin typeface="Times New Roman" panose="02020603050405020304" pitchFamily="18" charset="0"/>
                <a:cs typeface="Times New Roman" panose="02020603050405020304" pitchFamily="18" charset="0"/>
              </a:rPr>
              <a:t>deliberately—using </a:t>
            </a:r>
            <a:r>
              <a:rPr lang="en-US" sz="6000" dirty="0">
                <a:solidFill>
                  <a:srgbClr val="AE1276"/>
                </a:solidFill>
                <a:latin typeface="Times New Roman" panose="02020603050405020304" pitchFamily="18" charset="0"/>
                <a:cs typeface="Times New Roman" panose="02020603050405020304" pitchFamily="18" charset="0"/>
              </a:rPr>
              <a:t>the </a:t>
            </a:r>
            <a:r>
              <a:rPr lang="en-US" sz="6000" b="1" i="1" dirty="0">
                <a:solidFill>
                  <a:srgbClr val="AE1276"/>
                </a:solidFill>
                <a:latin typeface="Times New Roman" panose="02020603050405020304" pitchFamily="18" charset="0"/>
                <a:cs typeface="Times New Roman" panose="02020603050405020304" pitchFamily="18" charset="0"/>
              </a:rPr>
              <a:t>ideas</a:t>
            </a:r>
            <a:r>
              <a:rPr lang="en-US" sz="6000" dirty="0">
                <a:solidFill>
                  <a:srgbClr val="AE1276"/>
                </a:solidFill>
                <a:latin typeface="Times New Roman" panose="02020603050405020304" pitchFamily="18" charset="0"/>
                <a:cs typeface="Times New Roman" panose="02020603050405020304" pitchFamily="18" charset="0"/>
              </a:rPr>
              <a:t> of others </a:t>
            </a:r>
            <a:r>
              <a:rPr lang="en-US" sz="6000" dirty="0" smtClean="0">
                <a:solidFill>
                  <a:srgbClr val="AE1276"/>
                </a:solidFill>
                <a:latin typeface="Times New Roman" panose="02020603050405020304" pitchFamily="18" charset="0"/>
                <a:cs typeface="Times New Roman" panose="02020603050405020304" pitchFamily="18" charset="0"/>
              </a:rPr>
              <a:t>without </a:t>
            </a:r>
            <a:r>
              <a:rPr lang="en-US" sz="6000" dirty="0">
                <a:solidFill>
                  <a:srgbClr val="AE1276"/>
                </a:solidFill>
                <a:latin typeface="Times New Roman" panose="02020603050405020304" pitchFamily="18" charset="0"/>
                <a:cs typeface="Times New Roman" panose="02020603050405020304" pitchFamily="18" charset="0"/>
              </a:rPr>
              <a:t>a citation; </a:t>
            </a:r>
            <a:r>
              <a:rPr lang="en-US" sz="6000" dirty="0" smtClean="0">
                <a:solidFill>
                  <a:srgbClr val="AE1276"/>
                </a:solidFill>
                <a:latin typeface="Times New Roman" panose="02020603050405020304" pitchFamily="18" charset="0"/>
                <a:cs typeface="Times New Roman" panose="02020603050405020304" pitchFamily="18" charset="0"/>
              </a:rPr>
              <a:t>plagiarism </a:t>
            </a:r>
            <a:r>
              <a:rPr lang="en-US" sz="6000" dirty="0">
                <a:solidFill>
                  <a:srgbClr val="AE1276"/>
                </a:solidFill>
                <a:latin typeface="Times New Roman" panose="02020603050405020304" pitchFamily="18" charset="0"/>
                <a:cs typeface="Times New Roman" panose="02020603050405020304" pitchFamily="18" charset="0"/>
              </a:rPr>
              <a:t>is </a:t>
            </a:r>
            <a:r>
              <a:rPr lang="en-US" sz="6000" dirty="0" smtClean="0">
                <a:solidFill>
                  <a:srgbClr val="AE1276"/>
                </a:solidFill>
                <a:latin typeface="Times New Roman" panose="02020603050405020304" pitchFamily="18" charset="0"/>
                <a:cs typeface="Times New Roman" panose="02020603050405020304" pitchFamily="18" charset="0"/>
              </a:rPr>
              <a:t>also using </a:t>
            </a:r>
            <a:r>
              <a:rPr lang="en-US" sz="6000" dirty="0">
                <a:solidFill>
                  <a:srgbClr val="AE1276"/>
                </a:solidFill>
                <a:latin typeface="Times New Roman" panose="02020603050405020304" pitchFamily="18" charset="0"/>
                <a:cs typeface="Times New Roman" panose="02020603050405020304" pitchFamily="18" charset="0"/>
              </a:rPr>
              <a:t>the </a:t>
            </a:r>
            <a:r>
              <a:rPr lang="en-US" sz="6000" b="1" i="1" dirty="0">
                <a:solidFill>
                  <a:srgbClr val="AE1276"/>
                </a:solidFill>
                <a:latin typeface="Times New Roman" panose="02020603050405020304" pitchFamily="18" charset="0"/>
                <a:cs typeface="Times New Roman" panose="02020603050405020304" pitchFamily="18" charset="0"/>
              </a:rPr>
              <a:t>words</a:t>
            </a:r>
            <a:r>
              <a:rPr lang="en-US" sz="6000" dirty="0">
                <a:solidFill>
                  <a:srgbClr val="AE1276"/>
                </a:solidFill>
                <a:latin typeface="Times New Roman" panose="02020603050405020304" pitchFamily="18" charset="0"/>
                <a:cs typeface="Times New Roman" panose="02020603050405020304" pitchFamily="18" charset="0"/>
              </a:rPr>
              <a:t> of </a:t>
            </a:r>
            <a:r>
              <a:rPr lang="en-US" sz="6000" dirty="0" smtClean="0">
                <a:solidFill>
                  <a:srgbClr val="AE1276"/>
                </a:solidFill>
                <a:latin typeface="Times New Roman" panose="02020603050405020304" pitchFamily="18" charset="0"/>
                <a:cs typeface="Times New Roman" panose="02020603050405020304" pitchFamily="18" charset="0"/>
              </a:rPr>
              <a:t>others without </a:t>
            </a:r>
            <a:r>
              <a:rPr lang="en-US" sz="6000" dirty="0">
                <a:solidFill>
                  <a:srgbClr val="AE1276"/>
                </a:solidFill>
                <a:latin typeface="Times New Roman" panose="02020603050405020304" pitchFamily="18" charset="0"/>
                <a:cs typeface="Times New Roman" panose="02020603050405020304" pitchFamily="18" charset="0"/>
              </a:rPr>
              <a:t>putting quotation </a:t>
            </a:r>
            <a:r>
              <a:rPr lang="en-US" sz="6000" dirty="0" smtClean="0">
                <a:solidFill>
                  <a:srgbClr val="AE1276"/>
                </a:solidFill>
                <a:latin typeface="Times New Roman" panose="02020603050405020304" pitchFamily="18" charset="0"/>
                <a:cs typeface="Times New Roman" panose="02020603050405020304" pitchFamily="18" charset="0"/>
              </a:rPr>
              <a:t>marks around </a:t>
            </a:r>
            <a:r>
              <a:rPr lang="en-US" sz="6000" dirty="0">
                <a:solidFill>
                  <a:srgbClr val="AE1276"/>
                </a:solidFill>
                <a:latin typeface="Times New Roman" panose="02020603050405020304" pitchFamily="18" charset="0"/>
                <a:cs typeface="Times New Roman" panose="02020603050405020304" pitchFamily="18" charset="0"/>
              </a:rPr>
              <a:t>those words</a:t>
            </a:r>
            <a:r>
              <a:rPr lang="en-US" sz="6000" dirty="0" smtClean="0">
                <a:solidFill>
                  <a:srgbClr val="AE1276"/>
                </a:solidFill>
                <a:latin typeface="Times New Roman" panose="02020603050405020304" pitchFamily="18" charset="0"/>
                <a:cs typeface="Times New Roman" panose="02020603050405020304" pitchFamily="18" charset="0"/>
              </a:rPr>
              <a:t>.</a:t>
            </a:r>
            <a:r>
              <a:rPr lang="en-US" sz="6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6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233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436" y="615514"/>
            <a:ext cx="10329079" cy="5757990"/>
          </a:xfrm>
        </p:spPr>
        <p:txBody>
          <a:bodyPr>
            <a:normAutofit lnSpcReduction="10000"/>
          </a:bodyPr>
          <a:lstStyle/>
          <a:p>
            <a:pPr marL="0" indent="0" algn="ctr">
              <a:buNone/>
            </a:pPr>
            <a:r>
              <a:rPr lang="en-US" sz="3900" dirty="0" smtClean="0">
                <a:latin typeface="Times New Roman" panose="02020603050405020304" pitchFamily="18" charset="0"/>
                <a:cs typeface="Times New Roman" panose="02020603050405020304" pitchFamily="18" charset="0"/>
              </a:rPr>
              <a:t>This means that you have plagiarism in your paper </a:t>
            </a:r>
          </a:p>
          <a:p>
            <a:pPr marL="0" indent="0" algn="ctr">
              <a:buNone/>
            </a:pPr>
            <a:r>
              <a:rPr lang="en-US" sz="3900" dirty="0" smtClean="0">
                <a:latin typeface="Times New Roman" panose="02020603050405020304" pitchFamily="18" charset="0"/>
                <a:cs typeface="Times New Roman" panose="02020603050405020304" pitchFamily="18" charset="0"/>
              </a:rPr>
              <a:t>if you have incorrectly handled source material.</a:t>
            </a:r>
          </a:p>
          <a:p>
            <a:pPr marL="0" indent="0" algn="ctr">
              <a:buNone/>
            </a:pPr>
            <a:endParaRPr lang="en-US" sz="3900" dirty="0">
              <a:latin typeface="Times New Roman" panose="02020603050405020304" pitchFamily="18" charset="0"/>
              <a:cs typeface="Times New Roman" panose="02020603050405020304" pitchFamily="18" charset="0"/>
            </a:endParaRPr>
          </a:p>
          <a:p>
            <a:pPr marL="0" indent="0" algn="ctr">
              <a:buNone/>
            </a:pPr>
            <a:r>
              <a:rPr lang="en-US" sz="3900" dirty="0" smtClean="0">
                <a:latin typeface="Times New Roman" panose="02020603050405020304" pitchFamily="18" charset="0"/>
                <a:cs typeface="Times New Roman" panose="02020603050405020304" pitchFamily="18" charset="0"/>
              </a:rPr>
              <a:t>Incorrectly handled source material is</a:t>
            </a:r>
          </a:p>
          <a:p>
            <a:pPr marL="0" indent="0" algn="ctr">
              <a:buNone/>
            </a:pPr>
            <a:endParaRPr lang="en-US" sz="3900" dirty="0">
              <a:latin typeface="Times New Roman" panose="02020603050405020304" pitchFamily="18" charset="0"/>
              <a:cs typeface="Times New Roman" panose="02020603050405020304" pitchFamily="18" charset="0"/>
            </a:endParaRPr>
          </a:p>
          <a:p>
            <a:pPr marL="463550" indent="-463550">
              <a:buAutoNum type="arabicPeriod"/>
            </a:pPr>
            <a:r>
              <a:rPr lang="en-US" sz="3900" b="1" dirty="0" smtClean="0">
                <a:latin typeface="Times New Roman" panose="02020603050405020304" pitchFamily="18" charset="0"/>
                <a:cs typeface="Times New Roman" panose="02020603050405020304" pitchFamily="18" charset="0"/>
              </a:rPr>
              <a:t>Ideas</a:t>
            </a:r>
            <a:r>
              <a:rPr lang="en-US" sz="3900" dirty="0" smtClean="0">
                <a:latin typeface="Times New Roman" panose="02020603050405020304" pitchFamily="18" charset="0"/>
                <a:cs typeface="Times New Roman" panose="02020603050405020304" pitchFamily="18" charset="0"/>
              </a:rPr>
              <a:t> from a source put into your paper      without a citation.</a:t>
            </a:r>
          </a:p>
          <a:p>
            <a:pPr marL="463550" indent="-463550">
              <a:buAutoNum type="arabicPeriod"/>
            </a:pPr>
            <a:r>
              <a:rPr lang="en-US" sz="3900" b="1" dirty="0" smtClean="0">
                <a:latin typeface="Times New Roman" panose="02020603050405020304" pitchFamily="18" charset="0"/>
                <a:cs typeface="Times New Roman" panose="02020603050405020304" pitchFamily="18" charset="0"/>
              </a:rPr>
              <a:t>Words </a:t>
            </a:r>
            <a:r>
              <a:rPr lang="en-US" sz="3900" dirty="0" smtClean="0">
                <a:latin typeface="Times New Roman" panose="02020603050405020304" pitchFamily="18" charset="0"/>
                <a:cs typeface="Times New Roman" panose="02020603050405020304" pitchFamily="18" charset="0"/>
              </a:rPr>
              <a:t>from a source into your paper without </a:t>
            </a:r>
            <a:r>
              <a:rPr lang="en-US" sz="3900" b="1" dirty="0" smtClean="0">
                <a:latin typeface="Times New Roman" panose="02020603050405020304" pitchFamily="18" charset="0"/>
                <a:cs typeface="Times New Roman" panose="02020603050405020304" pitchFamily="18" charset="0"/>
              </a:rPr>
              <a:t>BOTH</a:t>
            </a:r>
            <a:r>
              <a:rPr lang="en-US" sz="3900" dirty="0" smtClean="0">
                <a:latin typeface="Times New Roman" panose="02020603050405020304" pitchFamily="18" charset="0"/>
                <a:cs typeface="Times New Roman" panose="02020603050405020304" pitchFamily="18" charset="0"/>
              </a:rPr>
              <a:t> quotation marks and a citation.</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47903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384" y="519981"/>
            <a:ext cx="10533797" cy="5635160"/>
          </a:xfrm>
        </p:spPr>
        <p:txBody>
          <a:bodyPr>
            <a:normAutofit/>
          </a:bodyPr>
          <a:lstStyle/>
          <a:p>
            <a:pPr marL="0" indent="0" algn="ctr">
              <a:spcBef>
                <a:spcPts val="0"/>
              </a:spcBef>
              <a:buNone/>
            </a:pPr>
            <a:r>
              <a:rPr lang="en-US" sz="4400" dirty="0" smtClean="0">
                <a:latin typeface="Times New Roman" panose="02020603050405020304" pitchFamily="18" charset="0"/>
                <a:cs typeface="Times New Roman" panose="02020603050405020304" pitchFamily="18" charset="0"/>
              </a:rPr>
              <a:t>It is possible to plagiarize </a:t>
            </a:r>
          </a:p>
          <a:p>
            <a:pPr marL="0" indent="0" algn="ctr">
              <a:spcBef>
                <a:spcPts val="0"/>
              </a:spcBef>
              <a:buNone/>
            </a:pPr>
            <a:r>
              <a:rPr lang="en-US" sz="4400" dirty="0" smtClean="0">
                <a:latin typeface="Times New Roman" panose="02020603050405020304" pitchFamily="18" charset="0"/>
                <a:cs typeface="Times New Roman" panose="02020603050405020304" pitchFamily="18" charset="0"/>
              </a:rPr>
              <a:t>when using the IDEAS of others.</a:t>
            </a:r>
          </a:p>
          <a:p>
            <a:pPr marL="0" indent="0" algn="ctr">
              <a:spcBef>
                <a:spcPts val="0"/>
              </a:spcBef>
              <a:buNone/>
            </a:pPr>
            <a:endParaRPr lang="en-US" sz="4400" dirty="0" smtClean="0">
              <a:latin typeface="Times New Roman" panose="02020603050405020304" pitchFamily="18" charset="0"/>
              <a:cs typeface="Times New Roman" panose="02020603050405020304" pitchFamily="18" charset="0"/>
            </a:endParaRPr>
          </a:p>
          <a:p>
            <a:pPr marL="0" indent="0" algn="ctr">
              <a:spcBef>
                <a:spcPts val="0"/>
              </a:spcBef>
              <a:buNone/>
            </a:pPr>
            <a:r>
              <a:rPr lang="en-US" sz="4400" dirty="0" smtClean="0">
                <a:latin typeface="Times New Roman" panose="02020603050405020304" pitchFamily="18" charset="0"/>
                <a:cs typeface="Times New Roman" panose="02020603050405020304" pitchFamily="18" charset="0"/>
              </a:rPr>
              <a:t>It is also possible to plagiarize </a:t>
            </a:r>
          </a:p>
          <a:p>
            <a:pPr marL="0" indent="0" algn="ctr">
              <a:spcBef>
                <a:spcPts val="0"/>
              </a:spcBef>
              <a:buNone/>
            </a:pPr>
            <a:r>
              <a:rPr lang="en-US" sz="4400" dirty="0" smtClean="0">
                <a:latin typeface="Times New Roman" panose="02020603050405020304" pitchFamily="18" charset="0"/>
                <a:cs typeface="Times New Roman" panose="02020603050405020304" pitchFamily="18" charset="0"/>
              </a:rPr>
              <a:t>when using the WORDS of others.</a:t>
            </a:r>
          </a:p>
          <a:p>
            <a:pPr marL="0" indent="0" algn="ctr">
              <a:spcBef>
                <a:spcPts val="0"/>
              </a:spcBef>
              <a:buNone/>
            </a:pPr>
            <a:endParaRPr lang="en-US" sz="4400" dirty="0" smtClean="0">
              <a:latin typeface="Times New Roman" panose="02020603050405020304" pitchFamily="18" charset="0"/>
              <a:cs typeface="Times New Roman" panose="02020603050405020304" pitchFamily="18" charset="0"/>
            </a:endParaRPr>
          </a:p>
          <a:p>
            <a:pPr marL="0" indent="0" algn="ctr">
              <a:spcBef>
                <a:spcPts val="0"/>
              </a:spcBef>
              <a:buNone/>
            </a:pPr>
            <a:r>
              <a:rPr lang="en-US" sz="4400" dirty="0" smtClean="0">
                <a:latin typeface="Times New Roman" panose="02020603050405020304" pitchFamily="18" charset="0"/>
                <a:cs typeface="Times New Roman" panose="02020603050405020304" pitchFamily="18" charset="0"/>
              </a:rPr>
              <a:t>Both words AND ideas must be </a:t>
            </a:r>
          </a:p>
          <a:p>
            <a:pPr marL="0" indent="0" algn="ctr">
              <a:spcBef>
                <a:spcPts val="0"/>
              </a:spcBef>
              <a:buNone/>
            </a:pPr>
            <a:r>
              <a:rPr lang="en-US" sz="4400" dirty="0" smtClean="0">
                <a:latin typeface="Times New Roman" panose="02020603050405020304" pitchFamily="18" charset="0"/>
                <a:cs typeface="Times New Roman" panose="02020603050405020304" pitchFamily="18" charset="0"/>
              </a:rPr>
              <a:t>properly treated in your paper.</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02785">
            <a:off x="9646446" y="917665"/>
            <a:ext cx="1200454" cy="15817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90430">
            <a:off x="9555704" y="3630012"/>
            <a:ext cx="1613416" cy="1473586"/>
          </a:xfrm>
          <a:prstGeom prst="rect">
            <a:avLst/>
          </a:prstGeom>
        </p:spPr>
      </p:pic>
    </p:spTree>
    <p:extLst>
      <p:ext uri="{BB962C8B-B14F-4D97-AF65-F5344CB8AC3E}">
        <p14:creationId xmlns:p14="http://schemas.microsoft.com/office/powerpoint/2010/main" val="1773432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128" y="410798"/>
            <a:ext cx="11370860" cy="3931920"/>
          </a:xfrm>
        </p:spPr>
        <p:txBody>
          <a:bodyPr>
            <a:noAutofit/>
          </a:bodyPr>
          <a:lstStyle/>
          <a:p>
            <a:pPr marL="0" indent="0">
              <a:buNone/>
            </a:pPr>
            <a:r>
              <a:rPr lang="en-US" sz="4800" dirty="0" smtClean="0">
                <a:latin typeface="Times New Roman" panose="02020603050405020304" pitchFamily="18" charset="0"/>
                <a:cs typeface="Times New Roman" panose="02020603050405020304" pitchFamily="18" charset="0"/>
              </a:rPr>
              <a:t>EVERYTHING that does not come out of your own head MUST be appropriately cited. It is not enough to include a reference to the source at the end of your paper. It is not enough to include a reference to the source at the end of a paragraph. And sometimes, it is not even enough to include a reference to the source at the end of the sentence.</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3718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97" y="451525"/>
            <a:ext cx="10058400" cy="1371600"/>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Ideas and words are called </a:t>
            </a:r>
            <a:br>
              <a:rPr lang="en-US" dirty="0" smtClean="0">
                <a:latin typeface="Times New Roman" panose="02020603050405020304" pitchFamily="18" charset="0"/>
                <a:cs typeface="Times New Roman" panose="02020603050405020304" pitchFamily="18" charset="0"/>
              </a:rPr>
            </a:br>
            <a:r>
              <a:rPr lang="en-US" i="1" dirty="0" smtClean="0">
                <a:latin typeface="Times New Roman" panose="02020603050405020304" pitchFamily="18" charset="0"/>
                <a:cs typeface="Times New Roman" panose="02020603050405020304" pitchFamily="18" charset="0"/>
              </a:rPr>
              <a:t>intellectual property</a:t>
            </a:r>
            <a:endParaRPr lang="en-US"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3788" y="2130416"/>
            <a:ext cx="11284424" cy="3931920"/>
          </a:xfrm>
        </p:spPr>
        <p:txBody>
          <a:bodyPr>
            <a:noAutofit/>
          </a:bodyPr>
          <a:lstStyle/>
          <a:p>
            <a:pPr marL="0" indent="0">
              <a:buNone/>
            </a:pPr>
            <a:r>
              <a:rPr lang="en-US" sz="3200" dirty="0" smtClean="0">
                <a:latin typeface="Times New Roman" panose="02020603050405020304" pitchFamily="18" charset="0"/>
                <a:cs typeface="Times New Roman" panose="02020603050405020304" pitchFamily="18" charset="0"/>
              </a:rPr>
              <a:t>Like other kinds of property, they have owners.</a:t>
            </a:r>
          </a:p>
          <a:p>
            <a:pPr marL="0" indent="0">
              <a:buNone/>
            </a:pPr>
            <a:r>
              <a:rPr lang="en-US" sz="3200" dirty="0" smtClean="0">
                <a:latin typeface="Times New Roman" panose="02020603050405020304" pitchFamily="18" charset="0"/>
                <a:cs typeface="Times New Roman" panose="02020603050405020304" pitchFamily="18" charset="0"/>
              </a:rPr>
              <a:t>It doesn’t matter who the owners are. If the </a:t>
            </a:r>
            <a:r>
              <a:rPr lang="en-US" sz="3200" dirty="0" smtClean="0">
                <a:solidFill>
                  <a:srgbClr val="AE1276"/>
                </a:solidFill>
                <a:latin typeface="Times New Roman" panose="02020603050405020304" pitchFamily="18" charset="0"/>
                <a:cs typeface="Times New Roman" panose="02020603050405020304" pitchFamily="18" charset="0"/>
              </a:rPr>
              <a:t>ideas</a:t>
            </a:r>
            <a:r>
              <a:rPr lang="en-US" sz="3200" dirty="0" smtClean="0">
                <a:latin typeface="Times New Roman" panose="02020603050405020304" pitchFamily="18" charset="0"/>
                <a:cs typeface="Times New Roman" panose="02020603050405020304" pitchFamily="18" charset="0"/>
              </a:rPr>
              <a:t> or the </a:t>
            </a:r>
            <a:r>
              <a:rPr lang="en-US" sz="3200" dirty="0" smtClean="0">
                <a:solidFill>
                  <a:srgbClr val="AE1276"/>
                </a:solidFill>
                <a:latin typeface="Times New Roman" panose="02020603050405020304" pitchFamily="18" charset="0"/>
                <a:cs typeface="Times New Roman" panose="02020603050405020304" pitchFamily="18" charset="0"/>
              </a:rPr>
              <a:t>words</a:t>
            </a:r>
            <a:r>
              <a:rPr lang="en-US" sz="3200" dirty="0" smtClean="0">
                <a:latin typeface="Times New Roman" panose="02020603050405020304" pitchFamily="18" charset="0"/>
                <a:cs typeface="Times New Roman" panose="02020603050405020304" pitchFamily="18" charset="0"/>
              </a:rPr>
              <a:t> come from a scholarly article, a book, a website, </a:t>
            </a:r>
            <a:r>
              <a:rPr lang="en-US" sz="3200" dirty="0" err="1" smtClean="0">
                <a:latin typeface="Times New Roman" panose="02020603050405020304" pitchFamily="18" charset="0"/>
                <a:cs typeface="Times New Roman" panose="02020603050405020304" pitchFamily="18" charset="0"/>
              </a:rPr>
              <a:t>SparkNotes</a:t>
            </a:r>
            <a:r>
              <a:rPr lang="en-US" sz="3200" dirty="0" smtClean="0">
                <a:latin typeface="Times New Roman" panose="02020603050405020304" pitchFamily="18" charset="0"/>
                <a:cs typeface="Times New Roman" panose="02020603050405020304" pitchFamily="18" charset="0"/>
              </a:rPr>
              <a:t>, Wikipedia, a dictionary, an encyclopedia, a song, a TV show, a friend, a professor, your mom, or just about anywhere else, you must give credit to the person who owns the ideas and the words you use.</a:t>
            </a:r>
          </a:p>
          <a:p>
            <a:pPr marL="0" indent="0">
              <a:buNone/>
            </a:pPr>
            <a:r>
              <a:rPr lang="en-US" sz="3200" dirty="0" smtClean="0">
                <a:latin typeface="Times New Roman" panose="02020603050405020304" pitchFamily="18" charset="0"/>
                <a:cs typeface="Times New Roman" panose="02020603050405020304" pitchFamily="18" charset="0"/>
              </a:rPr>
              <a:t>Simply put: </a:t>
            </a:r>
            <a:r>
              <a:rPr lang="en-US" sz="3200" dirty="0" smtClean="0">
                <a:solidFill>
                  <a:srgbClr val="AE1276"/>
                </a:solidFill>
                <a:latin typeface="Times New Roman" panose="02020603050405020304" pitchFamily="18" charset="0"/>
                <a:cs typeface="Times New Roman" panose="02020603050405020304" pitchFamily="18" charset="0"/>
              </a:rPr>
              <a:t>If you didn’t write the words or you didn’t think the thought, you must cite your source.</a:t>
            </a:r>
            <a:endParaRPr lang="en-US" sz="3200" dirty="0">
              <a:solidFill>
                <a:srgbClr val="AE1276"/>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8476" y="618256"/>
            <a:ext cx="3044116" cy="2029410"/>
          </a:xfrm>
          <a:prstGeom prst="rect">
            <a:avLst/>
          </a:prstGeom>
        </p:spPr>
      </p:pic>
    </p:spTree>
    <p:extLst>
      <p:ext uri="{BB962C8B-B14F-4D97-AF65-F5344CB8AC3E}">
        <p14:creationId xmlns:p14="http://schemas.microsoft.com/office/powerpoint/2010/main" val="2497681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8686" y="656458"/>
            <a:ext cx="10058400" cy="5498682"/>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Putting someone else’s ideas into your own words is perfectly acceptable. This is called paraphrasing</a:t>
            </a:r>
            <a:r>
              <a:rPr lang="en-US" sz="3600" dirty="0" smtClean="0">
                <a:latin typeface="Times New Roman" panose="02020603050405020304" pitchFamily="18" charset="0"/>
                <a:cs typeface="Times New Roman" panose="02020603050405020304" pitchFamily="18" charset="0"/>
              </a:rPr>
              <a:t>.</a:t>
            </a:r>
          </a:p>
          <a:p>
            <a:pPr marL="0" indent="0">
              <a:buNone/>
            </a:pPr>
            <a:r>
              <a:rPr lang="en-US" sz="3600" dirty="0" smtClean="0">
                <a:latin typeface="Times New Roman" panose="02020603050405020304" pitchFamily="18" charset="0"/>
                <a:cs typeface="Times New Roman" panose="02020603050405020304" pitchFamily="18" charset="0"/>
              </a:rPr>
              <a:t>However</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you must cite all paraphrases</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Remember—these </a:t>
            </a:r>
            <a:r>
              <a:rPr lang="en-US" sz="3600" dirty="0">
                <a:latin typeface="Times New Roman" panose="02020603050405020304" pitchFamily="18" charset="0"/>
                <a:cs typeface="Times New Roman" panose="02020603050405020304" pitchFamily="18" charset="0"/>
              </a:rPr>
              <a:t>are the ideas of others, even if they are not the words of others, and ideas have owners</a:t>
            </a:r>
            <a:r>
              <a:rPr lang="en-US" sz="3600" dirty="0" smtClean="0">
                <a:latin typeface="Times New Roman" panose="02020603050405020304" pitchFamily="18" charset="0"/>
                <a:cs typeface="Times New Roman" panose="02020603050405020304" pitchFamily="18" charset="0"/>
              </a:rPr>
              <a:t>.</a:t>
            </a:r>
          </a:p>
          <a:p>
            <a:pPr marL="0" indent="0">
              <a:spcBef>
                <a:spcPts val="0"/>
              </a:spcBef>
              <a:buNone/>
            </a:pPr>
            <a:r>
              <a:rPr lang="en-US" sz="3600" dirty="0" smtClean="0">
                <a:latin typeface="Times New Roman" panose="02020603050405020304" pitchFamily="18" charset="0"/>
                <a:cs typeface="Times New Roman" panose="02020603050405020304" pitchFamily="18" charset="0"/>
              </a:rPr>
              <a:t>For a paraphrase, </a:t>
            </a:r>
          </a:p>
          <a:p>
            <a:pPr marL="0" indent="0">
              <a:spcBef>
                <a:spcPts val="0"/>
              </a:spcBef>
              <a:buNone/>
            </a:pPr>
            <a:r>
              <a:rPr lang="en-US" sz="3600" dirty="0" smtClean="0">
                <a:latin typeface="Times New Roman" panose="02020603050405020304" pitchFamily="18" charset="0"/>
                <a:cs typeface="Times New Roman" panose="02020603050405020304" pitchFamily="18" charset="0"/>
              </a:rPr>
              <a:t>a page number at the end </a:t>
            </a:r>
          </a:p>
          <a:p>
            <a:pPr marL="0" indent="0">
              <a:spcBef>
                <a:spcPts val="0"/>
              </a:spcBef>
              <a:buNone/>
            </a:pPr>
            <a:r>
              <a:rPr lang="en-US" sz="3600" dirty="0" smtClean="0">
                <a:latin typeface="Times New Roman" panose="02020603050405020304" pitchFamily="18" charset="0"/>
                <a:cs typeface="Times New Roman" panose="02020603050405020304" pitchFamily="18" charset="0"/>
              </a:rPr>
              <a:t>is optional but preferred.</a:t>
            </a:r>
            <a:endParaRPr lang="en-US" sz="36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1437" y="4028179"/>
            <a:ext cx="3006310" cy="2263438"/>
          </a:xfrm>
          <a:prstGeom prst="rect">
            <a:avLst/>
          </a:prstGeom>
        </p:spPr>
      </p:pic>
    </p:spTree>
    <p:extLst>
      <p:ext uri="{BB962C8B-B14F-4D97-AF65-F5344CB8AC3E}">
        <p14:creationId xmlns:p14="http://schemas.microsoft.com/office/powerpoint/2010/main" val="1639579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125" y="2389721"/>
            <a:ext cx="12201097" cy="4611579"/>
          </a:xfrm>
        </p:spPr>
        <p:txBody>
          <a:bodyPr>
            <a:normAutofit/>
          </a:bodyPr>
          <a:lstStyle/>
          <a:p>
            <a:pPr marL="0" indent="0" algn="ctr">
              <a:buNone/>
            </a:pPr>
            <a:r>
              <a:rPr lang="en-US" sz="2800" b="1" i="1" dirty="0" smtClean="0">
                <a:latin typeface="Times New Roman" panose="02020603050405020304" pitchFamily="18" charset="0"/>
                <a:cs typeface="Times New Roman" panose="02020603050405020304" pitchFamily="18" charset="0"/>
              </a:rPr>
              <a:t>“I’ve </a:t>
            </a:r>
            <a:r>
              <a:rPr lang="en-US" sz="2800" b="1" i="1" dirty="0">
                <a:latin typeface="Times New Roman" panose="02020603050405020304" pitchFamily="18" charset="0"/>
                <a:cs typeface="Times New Roman" panose="02020603050405020304" pitchFamily="18" charset="0"/>
              </a:rPr>
              <a:t>been told I plagiarized in my paper, </a:t>
            </a:r>
            <a:endParaRPr lang="en-US" sz="2800" b="1" i="1" dirty="0" smtClean="0">
              <a:latin typeface="Times New Roman" panose="02020603050405020304" pitchFamily="18" charset="0"/>
              <a:cs typeface="Times New Roman" panose="02020603050405020304" pitchFamily="18" charset="0"/>
            </a:endParaRPr>
          </a:p>
          <a:p>
            <a:pPr marL="0" indent="0" algn="ctr">
              <a:buNone/>
            </a:pPr>
            <a:r>
              <a:rPr lang="en-US" sz="2800" b="1" i="1" dirty="0" smtClean="0">
                <a:latin typeface="Times New Roman" panose="02020603050405020304" pitchFamily="18" charset="0"/>
                <a:cs typeface="Times New Roman" panose="02020603050405020304" pitchFamily="18" charset="0"/>
              </a:rPr>
              <a:t>but </a:t>
            </a:r>
            <a:r>
              <a:rPr lang="en-US" sz="2800" b="1" i="1" dirty="0">
                <a:latin typeface="Times New Roman" panose="02020603050405020304" pitchFamily="18" charset="0"/>
                <a:cs typeface="Times New Roman" panose="02020603050405020304" pitchFamily="18" charset="0"/>
              </a:rPr>
              <a:t>I don’t see how or where. </a:t>
            </a:r>
            <a:endParaRPr lang="en-US" sz="2800" b="1" i="1" dirty="0" smtClean="0">
              <a:latin typeface="Times New Roman" panose="02020603050405020304" pitchFamily="18" charset="0"/>
              <a:cs typeface="Times New Roman" panose="02020603050405020304" pitchFamily="18" charset="0"/>
            </a:endParaRPr>
          </a:p>
          <a:p>
            <a:pPr marL="0" indent="0" algn="ctr">
              <a:buNone/>
            </a:pPr>
            <a:r>
              <a:rPr lang="en-US" sz="2800" b="1" i="1" dirty="0" smtClean="0">
                <a:latin typeface="Times New Roman" panose="02020603050405020304" pitchFamily="18" charset="0"/>
                <a:cs typeface="Times New Roman" panose="02020603050405020304" pitchFamily="18" charset="0"/>
              </a:rPr>
              <a:t>I used </a:t>
            </a:r>
            <a:r>
              <a:rPr lang="en-US" sz="2800" b="1" i="1" dirty="0">
                <a:latin typeface="Times New Roman" panose="02020603050405020304" pitchFamily="18" charset="0"/>
                <a:cs typeface="Times New Roman" panose="02020603050405020304" pitchFamily="18" charset="0"/>
              </a:rPr>
              <a:t>citations! </a:t>
            </a:r>
            <a:endParaRPr lang="en-US" sz="2800" b="1" i="1" dirty="0" smtClean="0">
              <a:latin typeface="Times New Roman" panose="02020603050405020304" pitchFamily="18" charset="0"/>
              <a:cs typeface="Times New Roman" panose="02020603050405020304" pitchFamily="18" charset="0"/>
            </a:endParaRPr>
          </a:p>
          <a:p>
            <a:pPr marL="0" indent="0" algn="ctr">
              <a:buNone/>
            </a:pPr>
            <a:r>
              <a:rPr lang="en-US" sz="2800" b="1" i="1" dirty="0" smtClean="0">
                <a:latin typeface="Times New Roman" panose="02020603050405020304" pitchFamily="18" charset="0"/>
                <a:cs typeface="Times New Roman" panose="02020603050405020304" pitchFamily="18" charset="0"/>
              </a:rPr>
              <a:t>Now </a:t>
            </a:r>
            <a:r>
              <a:rPr lang="en-US" sz="2800" b="1" i="1" dirty="0">
                <a:latin typeface="Times New Roman" panose="02020603050405020304" pitchFamily="18" charset="0"/>
                <a:cs typeface="Times New Roman" panose="02020603050405020304" pitchFamily="18" charset="0"/>
              </a:rPr>
              <a:t>I’m afraid I will fail </a:t>
            </a:r>
            <a:r>
              <a:rPr lang="en-US" sz="2800" b="1" i="1" dirty="0" smtClean="0">
                <a:latin typeface="Times New Roman" panose="02020603050405020304" pitchFamily="18" charset="0"/>
                <a:cs typeface="Times New Roman" panose="02020603050405020304" pitchFamily="18" charset="0"/>
              </a:rPr>
              <a:t>my </a:t>
            </a:r>
            <a:r>
              <a:rPr lang="en-US" sz="2800" b="1" i="1" dirty="0">
                <a:latin typeface="Times New Roman" panose="02020603050405020304" pitchFamily="18" charset="0"/>
                <a:cs typeface="Times New Roman" panose="02020603050405020304" pitchFamily="18" charset="0"/>
              </a:rPr>
              <a:t>course </a:t>
            </a:r>
            <a:r>
              <a:rPr lang="en-US" sz="2800" b="1" i="1" dirty="0" smtClean="0">
                <a:latin typeface="Times New Roman" panose="02020603050405020304" pitchFamily="18" charset="0"/>
                <a:cs typeface="Times New Roman" panose="02020603050405020304" pitchFamily="18" charset="0"/>
              </a:rPr>
              <a:t>or </a:t>
            </a:r>
            <a:r>
              <a:rPr lang="en-US" sz="2800" b="1" i="1" dirty="0">
                <a:latin typeface="Times New Roman" panose="02020603050405020304" pitchFamily="18" charset="0"/>
                <a:cs typeface="Times New Roman" panose="02020603050405020304" pitchFamily="18" charset="0"/>
              </a:rPr>
              <a:t>get kicked out of school. </a:t>
            </a:r>
            <a:endParaRPr lang="en-US" sz="2800" b="1" i="1" dirty="0" smtClean="0">
              <a:latin typeface="Times New Roman" panose="02020603050405020304" pitchFamily="18" charset="0"/>
              <a:cs typeface="Times New Roman" panose="02020603050405020304" pitchFamily="18" charset="0"/>
            </a:endParaRPr>
          </a:p>
          <a:p>
            <a:pPr marL="0" indent="0" algn="ctr">
              <a:buNone/>
            </a:pPr>
            <a:r>
              <a:rPr lang="en-US" sz="2800" b="1" i="1" dirty="0" smtClean="0">
                <a:latin typeface="Times New Roman" panose="02020603050405020304" pitchFamily="18" charset="0"/>
                <a:cs typeface="Times New Roman" panose="02020603050405020304" pitchFamily="18" charset="0"/>
              </a:rPr>
              <a:t>HELP!”</a:t>
            </a:r>
            <a:endParaRPr lang="en-US" sz="2800" b="1" i="1" dirty="0">
              <a:latin typeface="Times New Roman" panose="02020603050405020304" pitchFamily="18" charset="0"/>
              <a:cs typeface="Times New Roman" panose="02020603050405020304" pitchFamily="18" charset="0"/>
            </a:endParaRPr>
          </a:p>
          <a:p>
            <a:endParaRPr lang="en-US" dirty="0"/>
          </a:p>
        </p:txBody>
      </p:sp>
      <p:sp>
        <p:nvSpPr>
          <p:cNvPr id="4" name="TextBox 3"/>
          <p:cNvSpPr txBox="1"/>
          <p:nvPr/>
        </p:nvSpPr>
        <p:spPr>
          <a:xfrm>
            <a:off x="3774456" y="5713525"/>
            <a:ext cx="4952433"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Does this sound familiar? </a:t>
            </a: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8963" y="531754"/>
            <a:ext cx="1423418" cy="1612308"/>
          </a:xfrm>
          <a:prstGeom prst="rect">
            <a:avLst/>
          </a:prstGeom>
        </p:spPr>
      </p:pic>
    </p:spTree>
    <p:extLst>
      <p:ext uri="{BB962C8B-B14F-4D97-AF65-F5344CB8AC3E}">
        <p14:creationId xmlns:p14="http://schemas.microsoft.com/office/powerpoint/2010/main" val="3966988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8560" y="697401"/>
            <a:ext cx="10058400" cy="5498682"/>
          </a:xfrm>
        </p:spPr>
        <p:txBody>
          <a:bodyPr>
            <a:normAutofit fontScale="92500"/>
          </a:bodyPr>
          <a:lstStyle/>
          <a:p>
            <a:pPr marL="0" indent="0">
              <a:buNone/>
            </a:pPr>
            <a:r>
              <a:rPr lang="en-US" sz="3600" dirty="0" smtClean="0">
                <a:latin typeface="Times New Roman" panose="02020603050405020304" pitchFamily="18" charset="0"/>
                <a:cs typeface="Times New Roman" panose="02020603050405020304" pitchFamily="18" charset="0"/>
              </a:rPr>
              <a:t>Here is the correct format for a paraphrase:</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smtClean="0">
                <a:solidFill>
                  <a:srgbClr val="AE1276"/>
                </a:solidFill>
                <a:latin typeface="Times New Roman" panose="02020603050405020304" pitchFamily="18" charset="0"/>
                <a:cs typeface="Times New Roman" panose="02020603050405020304" pitchFamily="18" charset="0"/>
              </a:rPr>
              <a:t>Jones (1993) explained that technology can supplement but not replace nurse/patient interaction.</a:t>
            </a:r>
          </a:p>
          <a:p>
            <a:pPr marL="0" indent="0">
              <a:buNone/>
            </a:pPr>
            <a:endParaRPr lang="en-US" sz="3600" dirty="0" smtClean="0">
              <a:solidFill>
                <a:srgbClr val="AE1276"/>
              </a:solidFill>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OR the preferred format, with the page number:</a:t>
            </a: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smtClean="0">
                <a:solidFill>
                  <a:srgbClr val="AE1276"/>
                </a:solidFill>
                <a:latin typeface="Times New Roman" panose="02020603050405020304" pitchFamily="18" charset="0"/>
                <a:cs typeface="Times New Roman" panose="02020603050405020304" pitchFamily="18" charset="0"/>
              </a:rPr>
              <a:t>Jones (1993) explained that technology can supplement but not replace nurse/patient interaction (p. 124).</a:t>
            </a:r>
            <a:endParaRPr lang="en-US" sz="3600" dirty="0">
              <a:solidFill>
                <a:srgbClr val="AE1276"/>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385031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3026" y="519978"/>
            <a:ext cx="10547445" cy="5976355"/>
          </a:xfrm>
        </p:spPr>
        <p:txBody>
          <a:bodyPr>
            <a:noAutofit/>
          </a:bodyPr>
          <a:lstStyle/>
          <a:p>
            <a:pPr marL="0" indent="0" algn="ctr">
              <a:buNone/>
            </a:pPr>
            <a:r>
              <a:rPr lang="en-US" sz="4400" dirty="0">
                <a:latin typeface="Times New Roman" panose="02020603050405020304" pitchFamily="18" charset="0"/>
                <a:cs typeface="Times New Roman" panose="02020603050405020304" pitchFamily="18" charset="0"/>
              </a:rPr>
              <a:t>Words have owners, too. </a:t>
            </a:r>
            <a:endParaRPr lang="en-US" sz="4400" dirty="0" smtClean="0">
              <a:latin typeface="Times New Roman" panose="02020603050405020304" pitchFamily="18" charset="0"/>
              <a:cs typeface="Times New Roman" panose="02020603050405020304" pitchFamily="18" charset="0"/>
            </a:endParaRPr>
          </a:p>
          <a:p>
            <a:pPr marL="0" indent="0" algn="ctr">
              <a:buNone/>
            </a:pPr>
            <a:endParaRPr lang="en-US" sz="1600" dirty="0" smtClean="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It </a:t>
            </a:r>
            <a:r>
              <a:rPr lang="en-US" sz="3200" dirty="0">
                <a:latin typeface="Times New Roman" panose="02020603050405020304" pitchFamily="18" charset="0"/>
                <a:cs typeface="Times New Roman" panose="02020603050405020304" pitchFamily="18" charset="0"/>
              </a:rPr>
              <a:t>does not matter if you are using two words in a row, or twenty words in a row, or two hundred words in a row. If someone else wrote them, the words belong to that other person. In this case, a citation alone is not enough. A citation is a good start. </a:t>
            </a:r>
            <a:r>
              <a:rPr lang="en-US" sz="3200" dirty="0" smtClean="0">
                <a:latin typeface="Times New Roman" panose="02020603050405020304" pitchFamily="18" charset="0"/>
                <a:cs typeface="Times New Roman" panose="02020603050405020304" pitchFamily="18" charset="0"/>
              </a:rPr>
              <a:t>But </a:t>
            </a:r>
            <a:r>
              <a:rPr lang="en-US" sz="3200" dirty="0">
                <a:latin typeface="Times New Roman" panose="02020603050405020304" pitchFamily="18" charset="0"/>
                <a:cs typeface="Times New Roman" panose="02020603050405020304" pitchFamily="18" charset="0"/>
              </a:rPr>
              <a:t>when you use someone else’s actual </a:t>
            </a:r>
            <a:r>
              <a:rPr lang="en-US" sz="3200" dirty="0" smtClean="0">
                <a:latin typeface="Times New Roman" panose="02020603050405020304" pitchFamily="18" charset="0"/>
                <a:cs typeface="Times New Roman" panose="02020603050405020304" pitchFamily="18" charset="0"/>
              </a:rPr>
              <a:t>words and you do not put quotation marks around them, </a:t>
            </a:r>
            <a:r>
              <a:rPr lang="en-US" sz="3200" b="1" dirty="0">
                <a:latin typeface="Times New Roman" panose="02020603050405020304" pitchFamily="18" charset="0"/>
                <a:cs typeface="Times New Roman" panose="02020603050405020304" pitchFamily="18" charset="0"/>
              </a:rPr>
              <a:t>even with a citation</a:t>
            </a:r>
            <a:r>
              <a:rPr lang="en-US" sz="3200" dirty="0">
                <a:latin typeface="Times New Roman" panose="02020603050405020304" pitchFamily="18" charset="0"/>
                <a:cs typeface="Times New Roman" panose="02020603050405020304" pitchFamily="18" charset="0"/>
              </a:rPr>
              <a:t>, your reader is going to assume that you wrote them—that you are </a:t>
            </a:r>
            <a:r>
              <a:rPr lang="en-US" sz="3200" dirty="0" smtClean="0">
                <a:latin typeface="Times New Roman" panose="02020603050405020304" pitchFamily="18" charset="0"/>
                <a:cs typeface="Times New Roman" panose="02020603050405020304" pitchFamily="18" charset="0"/>
              </a:rPr>
              <a:t>paraphrasing instead of quoting. </a:t>
            </a:r>
            <a:r>
              <a:rPr lang="en-US" sz="3200" dirty="0">
                <a:latin typeface="Times New Roman" panose="02020603050405020304" pitchFamily="18" charset="0"/>
                <a:cs typeface="Times New Roman" panose="02020603050405020304" pitchFamily="18" charset="0"/>
              </a:rPr>
              <a:t>If you did not write those words yourself, you are misleading your reader. </a:t>
            </a:r>
          </a:p>
        </p:txBody>
      </p:sp>
    </p:spTree>
    <p:extLst>
      <p:ext uri="{BB962C8B-B14F-4D97-AF65-F5344CB8AC3E}">
        <p14:creationId xmlns:p14="http://schemas.microsoft.com/office/powerpoint/2010/main" val="4118262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058" y="464023"/>
            <a:ext cx="11270777" cy="6032311"/>
          </a:xfrm>
        </p:spPr>
        <p:txBody>
          <a:bodyPr>
            <a:noAutofit/>
          </a:bodyPr>
          <a:lstStyle/>
          <a:p>
            <a:pPr algn="ctr"/>
            <a:r>
              <a:rPr lang="en-US" dirty="0" smtClean="0">
                <a:latin typeface="Times New Roman" panose="02020603050405020304" pitchFamily="18" charset="0"/>
                <a:cs typeface="Times New Roman" panose="02020603050405020304" pitchFamily="18" charset="0"/>
              </a:rPr>
              <a:t>That is why quotations MUST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be enclosed in quotation marks.</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 quotation is words from source,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no matter how many or how few.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If you did not think them up yourself,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they belong in quotation marks. </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64520" y="2096034"/>
            <a:ext cx="2137851" cy="1496496"/>
          </a:xfrm>
          <a:ln w="12700">
            <a:solidFill>
              <a:srgbClr val="AE1276"/>
            </a:solidFill>
          </a:ln>
        </p:spPr>
      </p:pic>
    </p:spTree>
    <p:extLst>
      <p:ext uri="{BB962C8B-B14F-4D97-AF65-F5344CB8AC3E}">
        <p14:creationId xmlns:p14="http://schemas.microsoft.com/office/powerpoint/2010/main" val="261787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52276"/>
            <a:ext cx="10058400" cy="4079531"/>
          </a:xfrm>
          <a:ln w="57150">
            <a:solidFill>
              <a:schemeClr val="accent4">
                <a:lumMod val="75000"/>
              </a:schemeClr>
            </a:solidFill>
          </a:ln>
        </p:spPr>
        <p:txBody>
          <a:bodyPr>
            <a:normAutofit/>
          </a:bodyPr>
          <a:lstStyle/>
          <a:p>
            <a:pPr algn="ctr"/>
            <a:r>
              <a:rPr lang="en-US" dirty="0" smtClean="0">
                <a:solidFill>
                  <a:srgbClr val="AE1276"/>
                </a:solidFill>
                <a:latin typeface="Times New Roman" panose="02020603050405020304" pitchFamily="18" charset="0"/>
                <a:cs typeface="Times New Roman" panose="02020603050405020304" pitchFamily="18" charset="0"/>
              </a:rPr>
              <a:t>Direct, word-for-word quotations from a source that are </a:t>
            </a:r>
            <a:r>
              <a:rPr lang="en-US" i="1" dirty="0" smtClean="0">
                <a:solidFill>
                  <a:srgbClr val="AE1276"/>
                </a:solidFill>
                <a:latin typeface="Times New Roman" panose="02020603050405020304" pitchFamily="18" charset="0"/>
                <a:cs typeface="Times New Roman" panose="02020603050405020304" pitchFamily="18" charset="0"/>
              </a:rPr>
              <a:t>not</a:t>
            </a:r>
            <a:r>
              <a:rPr lang="en-US" dirty="0" smtClean="0">
                <a:solidFill>
                  <a:srgbClr val="AE1276"/>
                </a:solidFill>
                <a:latin typeface="Times New Roman" panose="02020603050405020304" pitchFamily="18" charset="0"/>
                <a:cs typeface="Times New Roman" panose="02020603050405020304" pitchFamily="18" charset="0"/>
              </a:rPr>
              <a:t> enclosed in quotation marks is plagiarism,</a:t>
            </a:r>
            <a:br>
              <a:rPr lang="en-US" dirty="0" smtClean="0">
                <a:solidFill>
                  <a:srgbClr val="AE1276"/>
                </a:solidFill>
                <a:latin typeface="Times New Roman" panose="02020603050405020304" pitchFamily="18" charset="0"/>
                <a:cs typeface="Times New Roman" panose="02020603050405020304" pitchFamily="18" charset="0"/>
              </a:rPr>
            </a:br>
            <a:r>
              <a:rPr lang="en-US" dirty="0" smtClean="0">
                <a:solidFill>
                  <a:srgbClr val="AE1276"/>
                </a:solidFill>
                <a:latin typeface="Times New Roman" panose="02020603050405020304" pitchFamily="18" charset="0"/>
                <a:cs typeface="Times New Roman" panose="02020603050405020304" pitchFamily="18" charset="0"/>
              </a:rPr>
              <a:t> </a:t>
            </a:r>
            <a:r>
              <a:rPr lang="en-US" i="1" dirty="0" smtClean="0">
                <a:solidFill>
                  <a:srgbClr val="AE1276"/>
                </a:solidFill>
                <a:latin typeface="Times New Roman" panose="02020603050405020304" pitchFamily="18" charset="0"/>
                <a:cs typeface="Times New Roman" panose="02020603050405020304" pitchFamily="18" charset="0"/>
              </a:rPr>
              <a:t>even if you have a citation at the end.</a:t>
            </a:r>
            <a:endParaRPr lang="en-US" i="1" dirty="0">
              <a:solidFill>
                <a:srgbClr val="AE12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8896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651" y="397149"/>
            <a:ext cx="11379958" cy="6153775"/>
          </a:xfrm>
        </p:spPr>
        <p:txBody>
          <a:bodyPr>
            <a:normAutofit/>
          </a:bodyPr>
          <a:lstStyle/>
          <a:p>
            <a:pPr marL="0" indent="0" algn="ctr">
              <a:buNone/>
            </a:pPr>
            <a:r>
              <a:rPr lang="en-US" sz="2800" dirty="0" smtClean="0">
                <a:latin typeface="Times New Roman" panose="02020603050405020304" pitchFamily="18" charset="0"/>
                <a:cs typeface="Times New Roman" panose="02020603050405020304" pitchFamily="18" charset="0"/>
              </a:rPr>
              <a:t>EXAMPLE</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smtClean="0">
                <a:solidFill>
                  <a:srgbClr val="AE1276"/>
                </a:solidFill>
                <a:latin typeface="Times New Roman" panose="02020603050405020304" pitchFamily="18" charset="0"/>
                <a:cs typeface="Times New Roman" panose="02020603050405020304" pitchFamily="18" charset="0"/>
              </a:rPr>
              <a:t>According to Smith and Jones (2017), half of all the people who responded to their survey thought that self-care was important, but the same 50% reported that they did not have time for self-care.</a:t>
            </a:r>
          </a:p>
          <a:p>
            <a:pPr marL="0" indent="0">
              <a:buNone/>
            </a:pPr>
            <a:r>
              <a:rPr lang="en-US" sz="2800" dirty="0" smtClean="0">
                <a:latin typeface="Times New Roman" panose="02020603050405020304" pitchFamily="18" charset="0"/>
                <a:cs typeface="Times New Roman" panose="02020603050405020304" pitchFamily="18" charset="0"/>
              </a:rPr>
              <a:t>Reading the above, you know that the idea belongs to Smith and Jones. But do you know that some of the words also belong to Smith and Jones? No, because the citation alone doesn’t tell you that. The citation lets you know where the idea came from, but some of the words are directly from Smith and Jones’s article. </a:t>
            </a:r>
            <a:r>
              <a:rPr lang="en-US" sz="2800" b="1" i="1" dirty="0" smtClean="0">
                <a:latin typeface="Times New Roman" panose="02020603050405020304" pitchFamily="18" charset="0"/>
                <a:cs typeface="Times New Roman" panose="02020603050405020304" pitchFamily="18" charset="0"/>
              </a:rPr>
              <a:t>The reader has no way of knowing which.</a:t>
            </a:r>
          </a:p>
          <a:p>
            <a:pPr marL="0" indent="0">
              <a:buNone/>
            </a:pPr>
            <a:r>
              <a:rPr lang="en-US" sz="2800" b="1" dirty="0" smtClean="0">
                <a:latin typeface="Times New Roman" panose="02020603050405020304" pitchFamily="18" charset="0"/>
                <a:cs typeface="Times New Roman" panose="02020603050405020304" pitchFamily="18" charset="0"/>
              </a:rPr>
              <a:t>Corrected:</a:t>
            </a:r>
          </a:p>
          <a:p>
            <a:pPr marL="0" indent="0">
              <a:buNone/>
            </a:pPr>
            <a:r>
              <a:rPr lang="en-US" sz="2800" dirty="0">
                <a:solidFill>
                  <a:srgbClr val="AE1276"/>
                </a:solidFill>
                <a:latin typeface="Times New Roman" panose="02020603050405020304" pitchFamily="18" charset="0"/>
                <a:cs typeface="Times New Roman" panose="02020603050405020304" pitchFamily="18" charset="0"/>
              </a:rPr>
              <a:t>According to Smith and Jones (2017), </a:t>
            </a:r>
            <a:r>
              <a:rPr lang="en-US" sz="2800" dirty="0" smtClean="0">
                <a:solidFill>
                  <a:srgbClr val="AE1276"/>
                </a:solidFill>
                <a:latin typeface="Times New Roman" panose="02020603050405020304" pitchFamily="18" charset="0"/>
                <a:cs typeface="Times New Roman" panose="02020603050405020304" pitchFamily="18" charset="0"/>
              </a:rPr>
              <a:t>half </a:t>
            </a:r>
            <a:r>
              <a:rPr lang="en-US" sz="2800" dirty="0">
                <a:solidFill>
                  <a:srgbClr val="AE1276"/>
                </a:solidFill>
                <a:latin typeface="Times New Roman" panose="02020603050405020304" pitchFamily="18" charset="0"/>
                <a:cs typeface="Times New Roman" panose="02020603050405020304" pitchFamily="18" charset="0"/>
              </a:rPr>
              <a:t>of all the people who responded to their survey thought that self-care was important, </a:t>
            </a:r>
            <a:r>
              <a:rPr lang="en-US" sz="2800" dirty="0" smtClean="0">
                <a:solidFill>
                  <a:srgbClr val="AE1276"/>
                </a:solidFill>
                <a:latin typeface="Times New Roman" panose="02020603050405020304" pitchFamily="18" charset="0"/>
                <a:cs typeface="Times New Roman" panose="02020603050405020304" pitchFamily="18" charset="0"/>
              </a:rPr>
              <a:t>but </a:t>
            </a:r>
            <a:r>
              <a:rPr lang="en-US" sz="2800" dirty="0">
                <a:solidFill>
                  <a:srgbClr val="AE1276"/>
                </a:solidFill>
                <a:latin typeface="Times New Roman" panose="02020603050405020304" pitchFamily="18" charset="0"/>
                <a:cs typeface="Times New Roman" panose="02020603050405020304" pitchFamily="18" charset="0"/>
              </a:rPr>
              <a:t>“</a:t>
            </a:r>
            <a:r>
              <a:rPr lang="en-US" sz="2800" dirty="0" smtClean="0">
                <a:solidFill>
                  <a:srgbClr val="AE1276"/>
                </a:solidFill>
                <a:latin typeface="Times New Roman" panose="02020603050405020304" pitchFamily="18" charset="0"/>
                <a:cs typeface="Times New Roman" panose="02020603050405020304" pitchFamily="18" charset="0"/>
              </a:rPr>
              <a:t>the </a:t>
            </a:r>
            <a:r>
              <a:rPr lang="en-US" sz="2800" dirty="0">
                <a:solidFill>
                  <a:srgbClr val="AE1276"/>
                </a:solidFill>
                <a:latin typeface="Times New Roman" panose="02020603050405020304" pitchFamily="18" charset="0"/>
                <a:cs typeface="Times New Roman" panose="02020603050405020304" pitchFamily="18" charset="0"/>
              </a:rPr>
              <a:t>same 50% reported that they did not have time for </a:t>
            </a:r>
            <a:r>
              <a:rPr lang="en-US" sz="2800" dirty="0" smtClean="0">
                <a:solidFill>
                  <a:srgbClr val="AE1276"/>
                </a:solidFill>
                <a:latin typeface="Times New Roman" panose="02020603050405020304" pitchFamily="18" charset="0"/>
                <a:cs typeface="Times New Roman" panose="02020603050405020304" pitchFamily="18" charset="0"/>
              </a:rPr>
              <a:t>self-care” (p. 19).</a:t>
            </a:r>
            <a:endParaRPr lang="en-US" sz="2800" dirty="0">
              <a:solidFill>
                <a:srgbClr val="AE1276"/>
              </a:solidFill>
              <a:latin typeface="Times New Roman" panose="02020603050405020304" pitchFamily="18" charset="0"/>
              <a:cs typeface="Times New Roman" panose="02020603050405020304" pitchFamily="18" charset="0"/>
            </a:endParaRP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399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407" y="401371"/>
            <a:ext cx="11134300" cy="5795880"/>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According to Smith and Jones (2017</a:t>
            </a:r>
            <a:r>
              <a:rPr lang="en-US" sz="2800" dirty="0" smtClean="0">
                <a:latin typeface="Times New Roman" panose="02020603050405020304" pitchFamily="18" charset="0"/>
                <a:cs typeface="Times New Roman" panose="02020603050405020304" pitchFamily="18" charset="0"/>
              </a:rPr>
              <a:t>),</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half </a:t>
            </a:r>
            <a:r>
              <a:rPr lang="en-US" sz="2800" dirty="0">
                <a:latin typeface="Times New Roman" panose="02020603050405020304" pitchFamily="18" charset="0"/>
                <a:cs typeface="Times New Roman" panose="02020603050405020304" pitchFamily="18" charset="0"/>
              </a:rPr>
              <a:t>of all the people who responded to their survey thought </a:t>
            </a:r>
            <a:r>
              <a:rPr lang="en-US" sz="2800" dirty="0" smtClean="0">
                <a:latin typeface="Times New Roman" panose="02020603050405020304" pitchFamily="18" charset="0"/>
                <a:cs typeface="Times New Roman" panose="02020603050405020304" pitchFamily="18" charset="0"/>
              </a:rPr>
              <a:t>that self-care </a:t>
            </a:r>
            <a:r>
              <a:rPr lang="en-US" sz="2800" dirty="0">
                <a:latin typeface="Times New Roman" panose="02020603050405020304" pitchFamily="18" charset="0"/>
                <a:cs typeface="Times New Roman" panose="02020603050405020304" pitchFamily="18" charset="0"/>
              </a:rPr>
              <a:t>was important</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but </a:t>
            </a:r>
            <a:r>
              <a:rPr lang="en-US" sz="2800" dirty="0" smtClean="0">
                <a:latin typeface="Times New Roman" panose="02020603050405020304" pitchFamily="18" charset="0"/>
                <a:cs typeface="Times New Roman" panose="02020603050405020304" pitchFamily="18" charset="0"/>
              </a:rPr>
              <a:t> </a:t>
            </a: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same 50% reported that they did not have time for self-care” (p. 19).</a:t>
            </a:r>
          </a:p>
          <a:p>
            <a:endParaRPr lang="en-US" sz="3200" dirty="0"/>
          </a:p>
        </p:txBody>
      </p:sp>
      <p:grpSp>
        <p:nvGrpSpPr>
          <p:cNvPr id="26" name="Group 25"/>
          <p:cNvGrpSpPr/>
          <p:nvPr/>
        </p:nvGrpSpPr>
        <p:grpSpPr>
          <a:xfrm>
            <a:off x="1919386" y="1252865"/>
            <a:ext cx="2511188" cy="750626"/>
            <a:chOff x="1779994" y="3046175"/>
            <a:chExt cx="2511188" cy="750626"/>
          </a:xfrm>
          <a:solidFill>
            <a:schemeClr val="accent5">
              <a:lumMod val="40000"/>
              <a:lumOff val="60000"/>
            </a:schemeClr>
          </a:solidFill>
        </p:grpSpPr>
        <p:sp>
          <p:nvSpPr>
            <p:cNvPr id="4" name="Oval 3"/>
            <p:cNvSpPr/>
            <p:nvPr/>
          </p:nvSpPr>
          <p:spPr>
            <a:xfrm>
              <a:off x="1779994" y="3046175"/>
              <a:ext cx="2511188" cy="7506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98" y="3236822"/>
              <a:ext cx="2108579" cy="369332"/>
            </a:xfrm>
            <a:prstGeom prst="rect">
              <a:avLst/>
            </a:prstGeom>
            <a:grpFill/>
          </p:spPr>
          <p:txBody>
            <a:bodyPr wrap="square" rtlCol="0">
              <a:spAutoFit/>
            </a:bodyPr>
            <a:lstStyle/>
            <a:p>
              <a:r>
                <a:rPr lang="en-US" dirty="0" smtClean="0">
                  <a:latin typeface="Copperplate Gothic Bold" panose="020E0705020206020404" pitchFamily="34" charset="0"/>
                </a:rPr>
                <a:t>Signal phrase</a:t>
              </a:r>
              <a:endParaRPr lang="en-US" dirty="0">
                <a:latin typeface="Copperplate Gothic Bold" panose="020E0705020206020404" pitchFamily="34" charset="0"/>
              </a:endParaRPr>
            </a:p>
          </p:txBody>
        </p:sp>
      </p:grpSp>
      <p:sp>
        <p:nvSpPr>
          <p:cNvPr id="8" name="Right Brace 7"/>
          <p:cNvSpPr/>
          <p:nvPr/>
        </p:nvSpPr>
        <p:spPr>
          <a:xfrm rot="16200000" flipH="1" flipV="1">
            <a:off x="5603648" y="-2192958"/>
            <a:ext cx="296128" cy="1049677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a:solidFill>
                  <a:sysClr val="windowText" lastClr="000000"/>
                </a:solidFill>
              </a:ln>
            </a:endParaRPr>
          </a:p>
        </p:txBody>
      </p:sp>
      <p:sp>
        <p:nvSpPr>
          <p:cNvPr id="9" name="Oval 8"/>
          <p:cNvSpPr/>
          <p:nvPr/>
        </p:nvSpPr>
        <p:spPr>
          <a:xfrm>
            <a:off x="4496118" y="3415060"/>
            <a:ext cx="2511188" cy="7506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02085" y="3582904"/>
            <a:ext cx="1917617" cy="369332"/>
          </a:xfrm>
          <a:prstGeom prst="rect">
            <a:avLst/>
          </a:prstGeom>
          <a:noFill/>
        </p:spPr>
        <p:txBody>
          <a:bodyPr wrap="square" rtlCol="0">
            <a:spAutoFit/>
          </a:bodyPr>
          <a:lstStyle/>
          <a:p>
            <a:r>
              <a:rPr lang="en-US" dirty="0" smtClean="0">
                <a:latin typeface="Copperplate Gothic Bold" panose="020E0705020206020404" pitchFamily="34" charset="0"/>
              </a:rPr>
              <a:t>paraphrase</a:t>
            </a:r>
            <a:endParaRPr lang="en-US" dirty="0">
              <a:latin typeface="Copperplate Gothic Bold" panose="020E0705020206020404" pitchFamily="34" charset="0"/>
            </a:endParaRPr>
          </a:p>
        </p:txBody>
      </p:sp>
      <p:grpSp>
        <p:nvGrpSpPr>
          <p:cNvPr id="13" name="Group 12"/>
          <p:cNvGrpSpPr/>
          <p:nvPr/>
        </p:nvGrpSpPr>
        <p:grpSpPr>
          <a:xfrm>
            <a:off x="391403" y="5637272"/>
            <a:ext cx="2511188" cy="750626"/>
            <a:chOff x="3301514" y="4636345"/>
            <a:chExt cx="2511188" cy="750626"/>
          </a:xfrm>
        </p:grpSpPr>
        <p:sp>
          <p:nvSpPr>
            <p:cNvPr id="11" name="Oval 10"/>
            <p:cNvSpPr/>
            <p:nvPr/>
          </p:nvSpPr>
          <p:spPr>
            <a:xfrm>
              <a:off x="3301514" y="4636345"/>
              <a:ext cx="2511188" cy="7506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353181" y="4826992"/>
              <a:ext cx="2407854" cy="369332"/>
            </a:xfrm>
            <a:prstGeom prst="rect">
              <a:avLst/>
            </a:prstGeom>
            <a:noFill/>
          </p:spPr>
          <p:txBody>
            <a:bodyPr wrap="square" rtlCol="0">
              <a:spAutoFit/>
            </a:bodyPr>
            <a:lstStyle/>
            <a:p>
              <a:r>
                <a:rPr lang="en-US" dirty="0" smtClean="0">
                  <a:latin typeface="Copperplate Gothic Bold" panose="020E0705020206020404" pitchFamily="34" charset="0"/>
                </a:rPr>
                <a:t>Quotation marks</a:t>
              </a:r>
              <a:endParaRPr lang="en-US" dirty="0">
                <a:latin typeface="Copperplate Gothic Bold" panose="020E0705020206020404" pitchFamily="34" charset="0"/>
              </a:endParaRPr>
            </a:p>
          </p:txBody>
        </p:sp>
      </p:grpSp>
      <p:grpSp>
        <p:nvGrpSpPr>
          <p:cNvPr id="30" name="Group 29"/>
          <p:cNvGrpSpPr/>
          <p:nvPr/>
        </p:nvGrpSpPr>
        <p:grpSpPr>
          <a:xfrm>
            <a:off x="3861625" y="5623624"/>
            <a:ext cx="2511188" cy="750626"/>
            <a:chOff x="2099996" y="4719010"/>
            <a:chExt cx="2511188" cy="750626"/>
          </a:xfrm>
        </p:grpSpPr>
        <p:sp>
          <p:nvSpPr>
            <p:cNvPr id="24" name="Oval 23"/>
            <p:cNvSpPr/>
            <p:nvPr/>
          </p:nvSpPr>
          <p:spPr>
            <a:xfrm>
              <a:off x="2099996" y="4719010"/>
              <a:ext cx="2511188" cy="7506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196184" y="4923305"/>
              <a:ext cx="2318811" cy="369332"/>
            </a:xfrm>
            <a:prstGeom prst="rect">
              <a:avLst/>
            </a:prstGeom>
            <a:noFill/>
          </p:spPr>
          <p:txBody>
            <a:bodyPr wrap="square" rtlCol="0">
              <a:spAutoFit/>
            </a:bodyPr>
            <a:lstStyle/>
            <a:p>
              <a:r>
                <a:rPr lang="en-US" dirty="0" smtClean="0">
                  <a:latin typeface="Copperplate Gothic Bold" panose="020E0705020206020404" pitchFamily="34" charset="0"/>
                </a:rPr>
                <a:t>Source’s words</a:t>
              </a:r>
              <a:endParaRPr lang="en-US" dirty="0">
                <a:latin typeface="Copperplate Gothic Bold" panose="020E0705020206020404" pitchFamily="34" charset="0"/>
              </a:endParaRPr>
            </a:p>
          </p:txBody>
        </p:sp>
      </p:grpSp>
      <p:sp>
        <p:nvSpPr>
          <p:cNvPr id="27" name="Right Brace 26"/>
          <p:cNvSpPr/>
          <p:nvPr/>
        </p:nvSpPr>
        <p:spPr>
          <a:xfrm rot="16200000" flipH="1" flipV="1">
            <a:off x="3105662" y="-1749317"/>
            <a:ext cx="138636" cy="556715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a:solidFill>
                  <a:sysClr val="windowText" lastClr="000000"/>
                </a:solidFill>
              </a:ln>
            </a:endParaRPr>
          </a:p>
        </p:txBody>
      </p:sp>
      <p:sp>
        <p:nvSpPr>
          <p:cNvPr id="29" name="Right Brace 28"/>
          <p:cNvSpPr/>
          <p:nvPr/>
        </p:nvSpPr>
        <p:spPr>
          <a:xfrm rot="16200000" flipH="1" flipV="1">
            <a:off x="4952397" y="748889"/>
            <a:ext cx="316347" cy="918597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a:solidFill>
                  <a:sysClr val="windowText" lastClr="000000"/>
                </a:solidFill>
              </a:ln>
            </a:endParaRPr>
          </a:p>
        </p:txBody>
      </p:sp>
      <p:grpSp>
        <p:nvGrpSpPr>
          <p:cNvPr id="31" name="Group 30"/>
          <p:cNvGrpSpPr/>
          <p:nvPr/>
        </p:nvGrpSpPr>
        <p:grpSpPr>
          <a:xfrm>
            <a:off x="7373724" y="5596263"/>
            <a:ext cx="2511188" cy="750626"/>
            <a:chOff x="3301514" y="4636345"/>
            <a:chExt cx="2511188" cy="750626"/>
          </a:xfrm>
        </p:grpSpPr>
        <p:sp>
          <p:nvSpPr>
            <p:cNvPr id="32" name="Oval 31"/>
            <p:cNvSpPr/>
            <p:nvPr/>
          </p:nvSpPr>
          <p:spPr>
            <a:xfrm>
              <a:off x="3301514" y="4636345"/>
              <a:ext cx="2511188" cy="7506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353181" y="4826992"/>
              <a:ext cx="2407854" cy="369332"/>
            </a:xfrm>
            <a:prstGeom prst="rect">
              <a:avLst/>
            </a:prstGeom>
            <a:noFill/>
          </p:spPr>
          <p:txBody>
            <a:bodyPr wrap="square" rtlCol="0">
              <a:spAutoFit/>
            </a:bodyPr>
            <a:lstStyle/>
            <a:p>
              <a:r>
                <a:rPr lang="en-US" dirty="0" smtClean="0">
                  <a:latin typeface="Copperplate Gothic Bold" panose="020E0705020206020404" pitchFamily="34" charset="0"/>
                </a:rPr>
                <a:t>Quotation marks</a:t>
              </a:r>
              <a:endParaRPr lang="en-US" dirty="0">
                <a:latin typeface="Copperplate Gothic Bold" panose="020E0705020206020404" pitchFamily="34" charset="0"/>
              </a:endParaRPr>
            </a:p>
          </p:txBody>
        </p:sp>
      </p:grpSp>
      <p:cxnSp>
        <p:nvCxnSpPr>
          <p:cNvPr id="35" name="Straight Arrow Connector 34"/>
          <p:cNvCxnSpPr/>
          <p:nvPr/>
        </p:nvCxnSpPr>
        <p:spPr>
          <a:xfrm flipH="1" flipV="1">
            <a:off x="517584" y="5007279"/>
            <a:ext cx="449548" cy="7253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9363108" y="5015630"/>
            <a:ext cx="228746" cy="6938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3" name="Group 42"/>
          <p:cNvGrpSpPr/>
          <p:nvPr/>
        </p:nvGrpSpPr>
        <p:grpSpPr>
          <a:xfrm>
            <a:off x="9253626" y="3402479"/>
            <a:ext cx="2214512" cy="897633"/>
            <a:chOff x="8321321" y="3437383"/>
            <a:chExt cx="2214512" cy="897633"/>
          </a:xfrm>
        </p:grpSpPr>
        <p:sp>
          <p:nvSpPr>
            <p:cNvPr id="41" name="Oval 40"/>
            <p:cNvSpPr/>
            <p:nvPr/>
          </p:nvSpPr>
          <p:spPr>
            <a:xfrm>
              <a:off x="8424602" y="3437383"/>
              <a:ext cx="1964611" cy="89763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8321321" y="3620570"/>
              <a:ext cx="2214512" cy="646331"/>
            </a:xfrm>
            <a:prstGeom prst="rect">
              <a:avLst/>
            </a:prstGeom>
            <a:noFill/>
          </p:spPr>
          <p:txBody>
            <a:bodyPr wrap="square" rtlCol="0">
              <a:spAutoFit/>
            </a:bodyPr>
            <a:lstStyle/>
            <a:p>
              <a:pPr algn="ctr"/>
              <a:r>
                <a:rPr lang="en-US" dirty="0" smtClean="0">
                  <a:latin typeface="Copperplate Gothic Bold" panose="020E0705020206020404" pitchFamily="34" charset="0"/>
                </a:rPr>
                <a:t>Parenthetical citation</a:t>
              </a:r>
              <a:endParaRPr lang="en-US" dirty="0">
                <a:latin typeface="Copperplate Gothic Bold" panose="020E0705020206020404" pitchFamily="34" charset="0"/>
              </a:endParaRPr>
            </a:p>
          </p:txBody>
        </p:sp>
      </p:grpSp>
      <p:sp>
        <p:nvSpPr>
          <p:cNvPr id="44" name="Right Brace 43"/>
          <p:cNvSpPr/>
          <p:nvPr/>
        </p:nvSpPr>
        <p:spPr>
          <a:xfrm rot="16200000">
            <a:off x="10275814" y="3981119"/>
            <a:ext cx="170136" cy="105527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a:solidFill>
                  <a:sysClr val="windowText" lastClr="000000"/>
                </a:solidFill>
              </a:ln>
            </a:endParaRPr>
          </a:p>
        </p:txBody>
      </p:sp>
    </p:spTree>
    <p:extLst>
      <p:ext uri="{BB962C8B-B14F-4D97-AF65-F5344CB8AC3E}">
        <p14:creationId xmlns:p14="http://schemas.microsoft.com/office/powerpoint/2010/main" val="2555393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695" y="1093187"/>
            <a:ext cx="10629331" cy="4543340"/>
          </a:xfrm>
        </p:spPr>
        <p:txBody>
          <a:bodyPr/>
          <a:lstStyle/>
          <a:p>
            <a:pPr marL="0" indent="0">
              <a:buNone/>
            </a:pPr>
            <a:r>
              <a:rPr lang="en-US" sz="2800" dirty="0" smtClean="0">
                <a:latin typeface="Times New Roman" panose="02020603050405020304" pitchFamily="18" charset="0"/>
                <a:cs typeface="Times New Roman" panose="02020603050405020304" pitchFamily="18" charset="0"/>
              </a:rPr>
              <a:t>In our example, part of the citation—called the </a:t>
            </a:r>
            <a:r>
              <a:rPr lang="en-US" sz="2800" i="1" dirty="0" smtClean="0">
                <a:latin typeface="Times New Roman" panose="02020603050405020304" pitchFamily="18" charset="0"/>
                <a:cs typeface="Times New Roman" panose="02020603050405020304" pitchFamily="18" charset="0"/>
              </a:rPr>
              <a:t>signal phrase</a:t>
            </a:r>
            <a:r>
              <a:rPr lang="en-US" sz="2800" dirty="0" smtClean="0">
                <a:latin typeface="Times New Roman" panose="02020603050405020304" pitchFamily="18" charset="0"/>
                <a:cs typeface="Times New Roman" panose="02020603050405020304" pitchFamily="18" charset="0"/>
              </a:rPr>
              <a:t>–is at the beginning of the sentence.</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This </a:t>
            </a:r>
            <a:r>
              <a:rPr lang="en-US" sz="2800" i="1" dirty="0" smtClean="0">
                <a:latin typeface="Times New Roman" panose="02020603050405020304" pitchFamily="18" charset="0"/>
                <a:cs typeface="Times New Roman" panose="02020603050405020304" pitchFamily="18" charset="0"/>
              </a:rPr>
              <a:t>signals</a:t>
            </a:r>
            <a:r>
              <a:rPr lang="en-US" sz="2800" dirty="0" smtClean="0">
                <a:latin typeface="Times New Roman" panose="02020603050405020304" pitchFamily="18" charset="0"/>
                <a:cs typeface="Times New Roman" panose="02020603050405020304" pitchFamily="18" charset="0"/>
              </a:rPr>
              <a:t> to the reader: Hey! What’s coming up is SOMEONE ELSE’S IDEA.</a:t>
            </a:r>
          </a:p>
          <a:p>
            <a:pPr marL="0" indent="0" algn="ctr">
              <a:buNone/>
            </a:pPr>
            <a:endParaRPr lang="en-US" sz="2800" dirty="0" smtClean="0">
              <a:latin typeface="Times New Roman" panose="02020603050405020304" pitchFamily="18" charset="0"/>
              <a:cs typeface="Times New Roman" panose="02020603050405020304" pitchFamily="18" charset="0"/>
            </a:endParaRPr>
          </a:p>
          <a:p>
            <a:pPr marL="0" indent="0" algn="ctr">
              <a:buNone/>
            </a:pPr>
            <a:r>
              <a:rPr lang="en-US" sz="4000" dirty="0" smtClean="0">
                <a:solidFill>
                  <a:srgbClr val="AE1276"/>
                </a:solidFill>
                <a:latin typeface="Times New Roman" panose="02020603050405020304" pitchFamily="18" charset="0"/>
                <a:cs typeface="Times New Roman" panose="02020603050405020304" pitchFamily="18" charset="0"/>
              </a:rPr>
              <a:t>According </a:t>
            </a:r>
            <a:r>
              <a:rPr lang="en-US" sz="4000" dirty="0">
                <a:solidFill>
                  <a:srgbClr val="AE1276"/>
                </a:solidFill>
                <a:latin typeface="Times New Roman" panose="02020603050405020304" pitchFamily="18" charset="0"/>
                <a:cs typeface="Times New Roman" panose="02020603050405020304" pitchFamily="18" charset="0"/>
              </a:rPr>
              <a:t>to Smith and Jones (2017),</a:t>
            </a:r>
          </a:p>
          <a:p>
            <a:pPr marL="0" indent="0">
              <a:buNone/>
            </a:pPr>
            <a:endParaRPr lang="en-US"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4925303" y="5261214"/>
            <a:ext cx="2511188" cy="750626"/>
            <a:chOff x="1919386" y="1252865"/>
            <a:chExt cx="2511188" cy="750626"/>
          </a:xfrm>
        </p:grpSpPr>
        <p:sp>
          <p:nvSpPr>
            <p:cNvPr id="4" name="Oval 3"/>
            <p:cNvSpPr/>
            <p:nvPr/>
          </p:nvSpPr>
          <p:spPr>
            <a:xfrm>
              <a:off x="1919386" y="1252865"/>
              <a:ext cx="2511188" cy="75062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20690" y="1443512"/>
              <a:ext cx="2108579" cy="369332"/>
            </a:xfrm>
            <a:prstGeom prst="rect">
              <a:avLst/>
            </a:prstGeom>
            <a:solidFill>
              <a:schemeClr val="accent5">
                <a:lumMod val="40000"/>
                <a:lumOff val="60000"/>
              </a:schemeClr>
            </a:solidFill>
          </p:spPr>
          <p:txBody>
            <a:bodyPr wrap="square" rtlCol="0">
              <a:spAutoFit/>
            </a:bodyPr>
            <a:lstStyle/>
            <a:p>
              <a:r>
                <a:rPr lang="en-US" dirty="0" smtClean="0">
                  <a:latin typeface="Copperplate Gothic Bold" panose="020E0705020206020404" pitchFamily="34" charset="0"/>
                </a:rPr>
                <a:t>Signal phrase</a:t>
              </a:r>
              <a:endParaRPr lang="en-US" dirty="0">
                <a:latin typeface="Copperplate Gothic Bold" panose="020E0705020206020404" pitchFamily="34" charset="0"/>
              </a:endParaRPr>
            </a:p>
          </p:txBody>
        </p:sp>
      </p:grpSp>
      <p:sp>
        <p:nvSpPr>
          <p:cNvPr id="7" name="Right Brace 6"/>
          <p:cNvSpPr/>
          <p:nvPr/>
        </p:nvSpPr>
        <p:spPr>
          <a:xfrm rot="16200000" flipH="1" flipV="1">
            <a:off x="5966096" y="1035559"/>
            <a:ext cx="238527" cy="778360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a:solidFill>
                  <a:sysClr val="windowText" lastClr="000000"/>
                </a:solidFill>
              </a:ln>
            </a:endParaRPr>
          </a:p>
        </p:txBody>
      </p:sp>
    </p:spTree>
    <p:extLst>
      <p:ext uri="{BB962C8B-B14F-4D97-AF65-F5344CB8AC3E}">
        <p14:creationId xmlns:p14="http://schemas.microsoft.com/office/powerpoint/2010/main" val="4271439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254" y="573206"/>
            <a:ext cx="10793104" cy="5486400"/>
          </a:xfrm>
        </p:spPr>
        <p:txBody>
          <a:bodyPr/>
          <a:lstStyle/>
          <a:p>
            <a:pPr marL="0" indent="0">
              <a:buNone/>
            </a:pPr>
            <a:r>
              <a:rPr lang="en-US" sz="2800" dirty="0" smtClean="0">
                <a:latin typeface="Times New Roman" panose="02020603050405020304" pitchFamily="18" charset="0"/>
                <a:cs typeface="Times New Roman" panose="02020603050405020304" pitchFamily="18" charset="0"/>
              </a:rPr>
              <a:t>Then we have some ideas from Smith and Jones put into our own words. This is called a </a:t>
            </a:r>
            <a:r>
              <a:rPr lang="en-US" sz="2800" i="1" dirty="0" smtClean="0">
                <a:latin typeface="Times New Roman" panose="02020603050405020304" pitchFamily="18" charset="0"/>
                <a:cs typeface="Times New Roman" panose="02020603050405020304" pitchFamily="18" charset="0"/>
              </a:rPr>
              <a:t>paraphrase. </a:t>
            </a:r>
            <a:r>
              <a:rPr lang="en-US" sz="2800" dirty="0" smtClean="0">
                <a:latin typeface="Times New Roman" panose="02020603050405020304" pitchFamily="18" charset="0"/>
                <a:cs typeface="Times New Roman" panose="02020603050405020304" pitchFamily="18" charset="0"/>
              </a:rPr>
              <a:t>When you paraphrase, you must change ALL the words. You must also change the sentence structure. Your paraphrase must repeat </a:t>
            </a:r>
            <a:r>
              <a:rPr lang="en-US" sz="2800" i="1" dirty="0" smtClean="0">
                <a:latin typeface="Times New Roman" panose="02020603050405020304" pitchFamily="18" charset="0"/>
                <a:cs typeface="Times New Roman" panose="02020603050405020304" pitchFamily="18" charset="0"/>
              </a:rPr>
              <a:t>only the idea </a:t>
            </a:r>
            <a:r>
              <a:rPr lang="en-US" sz="2800" dirty="0" smtClean="0">
                <a:latin typeface="Times New Roman" panose="02020603050405020304" pitchFamily="18" charset="0"/>
                <a:cs typeface="Times New Roman" panose="02020603050405020304" pitchFamily="18" charset="0"/>
              </a:rPr>
              <a:t>from your source, not any of the words. </a:t>
            </a: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endParaRPr lang="en-US" sz="2800" dirty="0" smtClean="0">
              <a:solidFill>
                <a:srgbClr val="AE1276"/>
              </a:solidFill>
              <a:latin typeface="Times New Roman" panose="02020603050405020304" pitchFamily="18" charset="0"/>
              <a:cs typeface="Times New Roman" panose="02020603050405020304" pitchFamily="18" charset="0"/>
            </a:endParaRPr>
          </a:p>
          <a:p>
            <a:pPr marL="0" indent="0">
              <a:buNone/>
            </a:pPr>
            <a:r>
              <a:rPr lang="en-US" sz="2800" dirty="0" smtClean="0">
                <a:solidFill>
                  <a:srgbClr val="AE1276"/>
                </a:solidFill>
                <a:latin typeface="Times New Roman" panose="02020603050405020304" pitchFamily="18" charset="0"/>
                <a:cs typeface="Times New Roman" panose="02020603050405020304" pitchFamily="18" charset="0"/>
              </a:rPr>
              <a:t>half </a:t>
            </a:r>
            <a:r>
              <a:rPr lang="en-US" sz="2800" dirty="0">
                <a:solidFill>
                  <a:srgbClr val="AE1276"/>
                </a:solidFill>
                <a:latin typeface="Times New Roman" panose="02020603050405020304" pitchFamily="18" charset="0"/>
                <a:cs typeface="Times New Roman" panose="02020603050405020304" pitchFamily="18" charset="0"/>
              </a:rPr>
              <a:t>of all the people who responded to their survey thought that self-care was important, </a:t>
            </a:r>
            <a:r>
              <a:rPr lang="en-US" sz="2800" dirty="0" smtClean="0">
                <a:solidFill>
                  <a:srgbClr val="AE1276"/>
                </a:solidFill>
                <a:latin typeface="Times New Roman" panose="02020603050405020304" pitchFamily="18" charset="0"/>
                <a:cs typeface="Times New Roman" panose="02020603050405020304" pitchFamily="18" charset="0"/>
              </a:rPr>
              <a:t>but</a:t>
            </a:r>
            <a:endParaRPr lang="en-US" sz="2800" dirty="0">
              <a:solidFill>
                <a:srgbClr val="AE1276"/>
              </a:solidFill>
              <a:latin typeface="Times New Roman" panose="02020603050405020304" pitchFamily="18" charset="0"/>
              <a:cs typeface="Times New Roman" panose="02020603050405020304" pitchFamily="18" charset="0"/>
            </a:endParaRPr>
          </a:p>
          <a:p>
            <a:endParaRPr lang="en-US" dirty="0"/>
          </a:p>
        </p:txBody>
      </p:sp>
      <p:sp>
        <p:nvSpPr>
          <p:cNvPr id="4" name="Right Brace 3"/>
          <p:cNvSpPr/>
          <p:nvPr/>
        </p:nvSpPr>
        <p:spPr>
          <a:xfrm rot="16200000" flipH="1" flipV="1">
            <a:off x="5828929" y="-612816"/>
            <a:ext cx="327154" cy="1031543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a:solidFill>
                  <a:sysClr val="windowText" lastClr="000000"/>
                </a:solidFill>
              </a:ln>
            </a:endParaRPr>
          </a:p>
        </p:txBody>
      </p:sp>
      <p:sp>
        <p:nvSpPr>
          <p:cNvPr id="5" name="Oval 4"/>
          <p:cNvSpPr/>
          <p:nvPr/>
        </p:nvSpPr>
        <p:spPr>
          <a:xfrm>
            <a:off x="4782721" y="5008729"/>
            <a:ext cx="2511188" cy="7506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88688" y="5176573"/>
            <a:ext cx="1917617" cy="369332"/>
          </a:xfrm>
          <a:prstGeom prst="rect">
            <a:avLst/>
          </a:prstGeom>
          <a:noFill/>
        </p:spPr>
        <p:txBody>
          <a:bodyPr wrap="square" rtlCol="0">
            <a:spAutoFit/>
          </a:bodyPr>
          <a:lstStyle/>
          <a:p>
            <a:r>
              <a:rPr lang="en-US" dirty="0" smtClean="0">
                <a:latin typeface="Copperplate Gothic Bold" panose="020E0705020206020404" pitchFamily="34" charset="0"/>
              </a:rPr>
              <a:t>paraphrase</a:t>
            </a:r>
            <a:endParaRPr lang="en-US" dirty="0">
              <a:latin typeface="Copperplate Gothic Bold" panose="020E0705020206020404" pitchFamily="34" charset="0"/>
            </a:endParaRPr>
          </a:p>
        </p:txBody>
      </p:sp>
    </p:spTree>
    <p:extLst>
      <p:ext uri="{BB962C8B-B14F-4D97-AF65-F5344CB8AC3E}">
        <p14:creationId xmlns:p14="http://schemas.microsoft.com/office/powerpoint/2010/main" val="3851725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479" y="842053"/>
            <a:ext cx="10765809" cy="5240740"/>
          </a:xfrm>
        </p:spPr>
        <p:txBody>
          <a:bodyPr/>
          <a:lstStyle/>
          <a:p>
            <a:pPr marL="0" indent="0" algn="ctr">
              <a:buNone/>
            </a:pPr>
            <a:r>
              <a:rPr lang="en-US" sz="2800" dirty="0" smtClean="0">
                <a:latin typeface="Times New Roman" panose="02020603050405020304" pitchFamily="18" charset="0"/>
                <a:cs typeface="Times New Roman" panose="02020603050405020304" pitchFamily="18" charset="0"/>
              </a:rPr>
              <a:t>The words of the source MUST be enclosed in quotation marks. </a:t>
            </a:r>
          </a:p>
          <a:p>
            <a:pPr marL="0" indent="0">
              <a:buNone/>
            </a:pPr>
            <a:endParaRPr lang="en-US" sz="2800" b="1" i="1" dirty="0">
              <a:latin typeface="Times New Roman" panose="02020603050405020304" pitchFamily="18" charset="0"/>
              <a:cs typeface="Times New Roman" panose="02020603050405020304" pitchFamily="18" charset="0"/>
            </a:endParaRPr>
          </a:p>
          <a:p>
            <a:pPr marL="0" indent="0" algn="ctr">
              <a:buNone/>
            </a:pPr>
            <a:r>
              <a:rPr lang="en-US" sz="2800" b="1" i="1" dirty="0" smtClean="0">
                <a:latin typeface="Times New Roman" panose="02020603050405020304" pitchFamily="18" charset="0"/>
                <a:cs typeface="Times New Roman" panose="02020603050405020304" pitchFamily="18" charset="0"/>
              </a:rPr>
              <a:t>It is the </a:t>
            </a:r>
            <a:r>
              <a:rPr lang="en-US" sz="2800" b="1" i="1" u="sng" dirty="0" smtClean="0">
                <a:latin typeface="Times New Roman" panose="02020603050405020304" pitchFamily="18" charset="0"/>
                <a:cs typeface="Times New Roman" panose="02020603050405020304" pitchFamily="18" charset="0"/>
              </a:rPr>
              <a:t>only</a:t>
            </a:r>
            <a:r>
              <a:rPr lang="en-US" sz="2800" b="1" i="1" dirty="0" smtClean="0">
                <a:latin typeface="Times New Roman" panose="02020603050405020304" pitchFamily="18" charset="0"/>
                <a:cs typeface="Times New Roman" panose="02020603050405020304" pitchFamily="18" charset="0"/>
              </a:rPr>
              <a:t> way your reader knows that you are </a:t>
            </a:r>
          </a:p>
          <a:p>
            <a:pPr marL="0" indent="0" algn="ctr">
              <a:buNone/>
            </a:pPr>
            <a:r>
              <a:rPr lang="en-US" sz="2800" b="1" i="1" dirty="0" smtClean="0">
                <a:latin typeface="Times New Roman" panose="02020603050405020304" pitchFamily="18" charset="0"/>
                <a:cs typeface="Times New Roman" panose="02020603050405020304" pitchFamily="18" charset="0"/>
              </a:rPr>
              <a:t>using someone else’s words.</a:t>
            </a:r>
          </a:p>
          <a:p>
            <a:pPr marL="0" indent="0">
              <a:buNone/>
            </a:pPr>
            <a:endParaRPr lang="en-US" sz="2800" dirty="0">
              <a:solidFill>
                <a:srgbClr val="AE1276"/>
              </a:solidFill>
              <a:latin typeface="Times New Roman" panose="02020603050405020304" pitchFamily="18" charset="0"/>
              <a:cs typeface="Times New Roman" panose="02020603050405020304" pitchFamily="18" charset="0"/>
            </a:endParaRPr>
          </a:p>
          <a:p>
            <a:pPr marL="0" indent="0">
              <a:buNone/>
            </a:pPr>
            <a:endParaRPr lang="en-US" sz="2800" dirty="0" smtClean="0">
              <a:solidFill>
                <a:srgbClr val="AE1276"/>
              </a:solidFill>
              <a:latin typeface="Times New Roman" panose="02020603050405020304" pitchFamily="18" charset="0"/>
              <a:cs typeface="Times New Roman" panose="02020603050405020304" pitchFamily="18" charset="0"/>
            </a:endParaRPr>
          </a:p>
          <a:p>
            <a:pPr marL="0" indent="0">
              <a:buNone/>
            </a:pPr>
            <a:r>
              <a:rPr lang="en-US" sz="2800" dirty="0" smtClean="0">
                <a:solidFill>
                  <a:srgbClr val="AE1276"/>
                </a:solidFill>
                <a:latin typeface="Times New Roman" panose="02020603050405020304" pitchFamily="18" charset="0"/>
                <a:cs typeface="Times New Roman" panose="02020603050405020304" pitchFamily="18" charset="0"/>
              </a:rPr>
              <a:t>“the </a:t>
            </a:r>
            <a:r>
              <a:rPr lang="en-US" sz="2800" dirty="0">
                <a:solidFill>
                  <a:srgbClr val="AE1276"/>
                </a:solidFill>
                <a:latin typeface="Times New Roman" panose="02020603050405020304" pitchFamily="18" charset="0"/>
                <a:cs typeface="Times New Roman" panose="02020603050405020304" pitchFamily="18" charset="0"/>
              </a:rPr>
              <a:t>same 50% reported that they did not have time for self-care” (p. 19).</a:t>
            </a:r>
          </a:p>
          <a:p>
            <a:endParaRPr lang="en-US" dirty="0"/>
          </a:p>
        </p:txBody>
      </p:sp>
      <p:grpSp>
        <p:nvGrpSpPr>
          <p:cNvPr id="4" name="Group 3"/>
          <p:cNvGrpSpPr/>
          <p:nvPr/>
        </p:nvGrpSpPr>
        <p:grpSpPr>
          <a:xfrm>
            <a:off x="889378" y="5152776"/>
            <a:ext cx="2511188" cy="750626"/>
            <a:chOff x="3301514" y="4636345"/>
            <a:chExt cx="2511188" cy="750626"/>
          </a:xfrm>
        </p:grpSpPr>
        <p:sp>
          <p:nvSpPr>
            <p:cNvPr id="5" name="Oval 4"/>
            <p:cNvSpPr/>
            <p:nvPr/>
          </p:nvSpPr>
          <p:spPr>
            <a:xfrm>
              <a:off x="3301514" y="4636345"/>
              <a:ext cx="2511188" cy="7506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53181" y="4826992"/>
              <a:ext cx="2407854" cy="369332"/>
            </a:xfrm>
            <a:prstGeom prst="rect">
              <a:avLst/>
            </a:prstGeom>
            <a:noFill/>
          </p:spPr>
          <p:txBody>
            <a:bodyPr wrap="square" rtlCol="0">
              <a:spAutoFit/>
            </a:bodyPr>
            <a:lstStyle/>
            <a:p>
              <a:r>
                <a:rPr lang="en-US" dirty="0" smtClean="0">
                  <a:latin typeface="Copperplate Gothic Bold" panose="020E0705020206020404" pitchFamily="34" charset="0"/>
                </a:rPr>
                <a:t>Quotation marks</a:t>
              </a:r>
              <a:endParaRPr lang="en-US" dirty="0">
                <a:latin typeface="Copperplate Gothic Bold" panose="020E0705020206020404" pitchFamily="34" charset="0"/>
              </a:endParaRPr>
            </a:p>
          </p:txBody>
        </p:sp>
      </p:grpSp>
      <p:grpSp>
        <p:nvGrpSpPr>
          <p:cNvPr id="7" name="Group 6"/>
          <p:cNvGrpSpPr/>
          <p:nvPr/>
        </p:nvGrpSpPr>
        <p:grpSpPr>
          <a:xfrm>
            <a:off x="8232199" y="5152776"/>
            <a:ext cx="2511188" cy="750626"/>
            <a:chOff x="3301514" y="4636345"/>
            <a:chExt cx="2511188" cy="750626"/>
          </a:xfrm>
        </p:grpSpPr>
        <p:sp>
          <p:nvSpPr>
            <p:cNvPr id="8" name="Oval 7"/>
            <p:cNvSpPr/>
            <p:nvPr/>
          </p:nvSpPr>
          <p:spPr>
            <a:xfrm>
              <a:off x="3301514" y="4636345"/>
              <a:ext cx="2511188" cy="7506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53181" y="4826992"/>
              <a:ext cx="2407854" cy="369332"/>
            </a:xfrm>
            <a:prstGeom prst="rect">
              <a:avLst/>
            </a:prstGeom>
            <a:noFill/>
          </p:spPr>
          <p:txBody>
            <a:bodyPr wrap="square" rtlCol="0">
              <a:spAutoFit/>
            </a:bodyPr>
            <a:lstStyle/>
            <a:p>
              <a:r>
                <a:rPr lang="en-US" dirty="0" smtClean="0">
                  <a:latin typeface="Copperplate Gothic Bold" panose="020E0705020206020404" pitchFamily="34" charset="0"/>
                </a:rPr>
                <a:t>Quotation marks</a:t>
              </a:r>
              <a:endParaRPr lang="en-US" dirty="0">
                <a:latin typeface="Copperplate Gothic Bold" panose="020E0705020206020404" pitchFamily="34" charset="0"/>
              </a:endParaRPr>
            </a:p>
          </p:txBody>
        </p:sp>
      </p:grpSp>
      <p:cxnSp>
        <p:nvCxnSpPr>
          <p:cNvPr id="10" name="Straight Arrow Connector 9"/>
          <p:cNvCxnSpPr/>
          <p:nvPr/>
        </p:nvCxnSpPr>
        <p:spPr>
          <a:xfrm flipH="1" flipV="1">
            <a:off x="774851" y="4522782"/>
            <a:ext cx="449548" cy="7253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V="1">
            <a:off x="9624272" y="4458920"/>
            <a:ext cx="228746" cy="6938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772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887" y="805638"/>
            <a:ext cx="11025116" cy="5516425"/>
          </a:xfrm>
        </p:spPr>
        <p:txBody>
          <a:bodyPr/>
          <a:lstStyle/>
          <a:p>
            <a:pPr marL="0" indent="0">
              <a:buNone/>
            </a:pPr>
            <a:r>
              <a:rPr lang="en-US" sz="2800" dirty="0" smtClean="0">
                <a:latin typeface="Times New Roman" panose="02020603050405020304" pitchFamily="18" charset="0"/>
                <a:cs typeface="Times New Roman" panose="02020603050405020304" pitchFamily="18" charset="0"/>
              </a:rPr>
              <a:t>Finally, we have the parenthetical citation. In APA, direct quotations—the use of ANY of your source’s words, no matter how many or how few—MUST include the page number from which they were taken.</a:t>
            </a:r>
          </a:p>
          <a:p>
            <a:pPr marL="0" indent="0">
              <a:buNone/>
            </a:pPr>
            <a:endParaRPr lang="en-US" dirty="0" smtClean="0">
              <a:solidFill>
                <a:srgbClr val="AE1276"/>
              </a:solidFill>
              <a:latin typeface="Times New Roman" panose="02020603050405020304" pitchFamily="18" charset="0"/>
              <a:cs typeface="Times New Roman" panose="02020603050405020304" pitchFamily="18" charset="0"/>
            </a:endParaRPr>
          </a:p>
          <a:p>
            <a:pPr marL="0" indent="0">
              <a:buNone/>
            </a:pPr>
            <a:endParaRPr lang="en-US" dirty="0">
              <a:solidFill>
                <a:srgbClr val="AE1276"/>
              </a:solidFill>
              <a:latin typeface="Times New Roman" panose="02020603050405020304" pitchFamily="18" charset="0"/>
              <a:cs typeface="Times New Roman" panose="02020603050405020304" pitchFamily="18" charset="0"/>
            </a:endParaRPr>
          </a:p>
          <a:p>
            <a:pPr marL="0" indent="0">
              <a:buNone/>
            </a:pPr>
            <a:r>
              <a:rPr lang="en-US" sz="2800" dirty="0" smtClean="0">
                <a:solidFill>
                  <a:srgbClr val="AE1276"/>
                </a:solidFill>
                <a:latin typeface="Times New Roman" panose="02020603050405020304" pitchFamily="18" charset="0"/>
                <a:cs typeface="Times New Roman" panose="02020603050405020304" pitchFamily="18" charset="0"/>
              </a:rPr>
              <a:t>“the </a:t>
            </a:r>
            <a:r>
              <a:rPr lang="en-US" sz="2800" dirty="0">
                <a:solidFill>
                  <a:srgbClr val="AE1276"/>
                </a:solidFill>
                <a:latin typeface="Times New Roman" panose="02020603050405020304" pitchFamily="18" charset="0"/>
                <a:cs typeface="Times New Roman" panose="02020603050405020304" pitchFamily="18" charset="0"/>
              </a:rPr>
              <a:t>same 50% reported that they did not have time for self-care” (p. 19</a:t>
            </a:r>
            <a:r>
              <a:rPr lang="en-US" sz="2800" dirty="0" smtClean="0">
                <a:solidFill>
                  <a:srgbClr val="AE1276"/>
                </a:solidFill>
                <a:latin typeface="Times New Roman" panose="02020603050405020304" pitchFamily="18" charset="0"/>
                <a:cs typeface="Times New Roman" panose="02020603050405020304" pitchFamily="18" charset="0"/>
              </a:rPr>
              <a:t>).</a:t>
            </a:r>
            <a:endParaRPr lang="en-US" sz="2800" dirty="0">
              <a:solidFill>
                <a:srgbClr val="AE1276"/>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8853583" y="4381324"/>
            <a:ext cx="2214512" cy="897633"/>
            <a:chOff x="8321321" y="3437383"/>
            <a:chExt cx="2214512" cy="897633"/>
          </a:xfrm>
        </p:grpSpPr>
        <p:sp>
          <p:nvSpPr>
            <p:cNvPr id="5" name="Oval 4"/>
            <p:cNvSpPr/>
            <p:nvPr/>
          </p:nvSpPr>
          <p:spPr>
            <a:xfrm>
              <a:off x="8424602" y="3437383"/>
              <a:ext cx="1964611" cy="89763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21321" y="3620570"/>
              <a:ext cx="2214512" cy="646331"/>
            </a:xfrm>
            <a:prstGeom prst="rect">
              <a:avLst/>
            </a:prstGeom>
            <a:noFill/>
          </p:spPr>
          <p:txBody>
            <a:bodyPr wrap="square" rtlCol="0">
              <a:spAutoFit/>
            </a:bodyPr>
            <a:lstStyle/>
            <a:p>
              <a:pPr algn="ctr"/>
              <a:r>
                <a:rPr lang="en-US" dirty="0" smtClean="0">
                  <a:latin typeface="Copperplate Gothic Bold" panose="020E0705020206020404" pitchFamily="34" charset="0"/>
                </a:rPr>
                <a:t>Parenthetical citation</a:t>
              </a:r>
              <a:endParaRPr lang="en-US" dirty="0">
                <a:latin typeface="Copperplate Gothic Bold" panose="020E0705020206020404" pitchFamily="34" charset="0"/>
              </a:endParaRPr>
            </a:p>
          </p:txBody>
        </p:sp>
      </p:grpSp>
      <p:cxnSp>
        <p:nvCxnSpPr>
          <p:cNvPr id="7" name="Straight Arrow Connector 6"/>
          <p:cNvCxnSpPr/>
          <p:nvPr/>
        </p:nvCxnSpPr>
        <p:spPr>
          <a:xfrm flipV="1">
            <a:off x="10108794" y="3687468"/>
            <a:ext cx="228746" cy="6938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ight Brace 7"/>
          <p:cNvSpPr/>
          <p:nvPr/>
        </p:nvSpPr>
        <p:spPr>
          <a:xfrm rot="16200000" flipH="1" flipV="1">
            <a:off x="10489990" y="3087318"/>
            <a:ext cx="190676" cy="95306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a:solidFill>
                  <a:sysClr val="windowText" lastClr="000000"/>
                </a:solidFill>
              </a:ln>
            </a:endParaRPr>
          </a:p>
        </p:txBody>
      </p:sp>
      <p:sp>
        <p:nvSpPr>
          <p:cNvPr id="9" name="TextBox 8"/>
          <p:cNvSpPr txBox="1"/>
          <p:nvPr/>
        </p:nvSpPr>
        <p:spPr>
          <a:xfrm>
            <a:off x="1325849" y="4149012"/>
            <a:ext cx="327344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If there is no page number—for example, from a web page—you count up the paragraphs and use that number. Instead of </a:t>
            </a:r>
            <a:r>
              <a:rPr lang="en-US" dirty="0">
                <a:solidFill>
                  <a:srgbClr val="AE1276"/>
                </a:solidFill>
                <a:latin typeface="Times New Roman" panose="02020603050405020304" pitchFamily="18" charset="0"/>
                <a:cs typeface="Times New Roman" panose="02020603050405020304" pitchFamily="18" charset="0"/>
              </a:rPr>
              <a:t>p. </a:t>
            </a:r>
            <a:r>
              <a:rPr lang="en-US" dirty="0">
                <a:latin typeface="Times New Roman" panose="02020603050405020304" pitchFamily="18" charset="0"/>
                <a:cs typeface="Times New Roman" panose="02020603050405020304" pitchFamily="18" charset="0"/>
              </a:rPr>
              <a:t>you use </a:t>
            </a:r>
            <a:r>
              <a:rPr lang="en-US" dirty="0">
                <a:solidFill>
                  <a:srgbClr val="AE1276"/>
                </a:solidFill>
                <a:latin typeface="Times New Roman" panose="02020603050405020304" pitchFamily="18" charset="0"/>
                <a:cs typeface="Times New Roman" panose="02020603050405020304" pitchFamily="18" charset="0"/>
              </a:rPr>
              <a:t>para. </a:t>
            </a:r>
            <a:r>
              <a:rPr lang="en-US" dirty="0">
                <a:latin typeface="Times New Roman" panose="02020603050405020304" pitchFamily="18" charset="0"/>
                <a:cs typeface="Times New Roman" panose="02020603050405020304" pitchFamily="18" charset="0"/>
              </a:rPr>
              <a:t>for paragraph: </a:t>
            </a:r>
            <a:r>
              <a:rPr lang="en-US" dirty="0">
                <a:solidFill>
                  <a:srgbClr val="AE1276"/>
                </a:solidFill>
                <a:latin typeface="Times New Roman" panose="02020603050405020304" pitchFamily="18" charset="0"/>
                <a:cs typeface="Times New Roman" panose="02020603050405020304" pitchFamily="18" charset="0"/>
              </a:rPr>
              <a:t>(para. 6).</a:t>
            </a:r>
          </a:p>
        </p:txBody>
      </p:sp>
    </p:spTree>
    <p:extLst>
      <p:ext uri="{BB962C8B-B14F-4D97-AF65-F5344CB8AC3E}">
        <p14:creationId xmlns:p14="http://schemas.microsoft.com/office/powerpoint/2010/main" val="672144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459" y="2840383"/>
            <a:ext cx="11047081" cy="3754874"/>
          </a:xfrm>
          <a:prstGeom prst="rect">
            <a:avLst/>
          </a:prstGeom>
        </p:spPr>
        <p:txBody>
          <a:bodyPr wrap="square">
            <a:spAutoFit/>
          </a:bodyPr>
          <a:lstStyle/>
          <a:p>
            <a:pPr algn="ctr"/>
            <a:r>
              <a:rPr lang="en-US" sz="4800" dirty="0">
                <a:latin typeface="Times New Roman" panose="02020603050405020304" pitchFamily="18" charset="0"/>
                <a:cs typeface="Times New Roman" panose="02020603050405020304" pitchFamily="18" charset="0"/>
              </a:rPr>
              <a:t>Being told we have plagiarized </a:t>
            </a:r>
            <a:endParaRPr lang="en-US" sz="4800" dirty="0" smtClean="0">
              <a:latin typeface="Times New Roman" panose="02020603050405020304" pitchFamily="18" charset="0"/>
              <a:cs typeface="Times New Roman" panose="02020603050405020304" pitchFamily="18" charset="0"/>
            </a:endParaRPr>
          </a:p>
          <a:p>
            <a:pPr algn="ctr"/>
            <a:r>
              <a:rPr lang="en-US" sz="4800" dirty="0" smtClean="0">
                <a:latin typeface="Times New Roman" panose="02020603050405020304" pitchFamily="18" charset="0"/>
                <a:cs typeface="Times New Roman" panose="02020603050405020304" pitchFamily="18" charset="0"/>
              </a:rPr>
              <a:t>can </a:t>
            </a:r>
            <a:r>
              <a:rPr lang="en-US" sz="4800" dirty="0">
                <a:latin typeface="Times New Roman" panose="02020603050405020304" pitchFamily="18" charset="0"/>
                <a:cs typeface="Times New Roman" panose="02020603050405020304" pitchFamily="18" charset="0"/>
              </a:rPr>
              <a:t>be a shock. </a:t>
            </a:r>
            <a:endParaRPr lang="en-US" sz="4800" dirty="0" smtClean="0">
              <a:latin typeface="Times New Roman" panose="02020603050405020304" pitchFamily="18" charset="0"/>
              <a:cs typeface="Times New Roman" panose="02020603050405020304" pitchFamily="18" charset="0"/>
            </a:endParaRPr>
          </a:p>
          <a:p>
            <a:pPr algn="ctr"/>
            <a:endParaRPr lang="en-US" sz="48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8569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493" y="506332"/>
            <a:ext cx="10058400" cy="3931920"/>
          </a:xfrm>
        </p:spPr>
        <p:txBody>
          <a:bodyPr>
            <a:noAutofit/>
          </a:bodyPr>
          <a:lstStyle/>
          <a:p>
            <a:pPr marL="0" indent="0">
              <a:buNone/>
            </a:pPr>
            <a:r>
              <a:rPr lang="en-US" sz="2800" dirty="0" smtClean="0">
                <a:latin typeface="Times New Roman" panose="02020603050405020304" pitchFamily="18" charset="0"/>
                <a:cs typeface="Times New Roman" panose="02020603050405020304" pitchFamily="18" charset="0"/>
              </a:rPr>
              <a:t>Your citation can be split, with the author and year at the beginning and only the page number at the end, or it can be all together in the parenthetical citation at the end.</a:t>
            </a:r>
          </a:p>
          <a:p>
            <a:pPr marL="0" indent="0">
              <a:buNone/>
            </a:pP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Examples:</a:t>
            </a:r>
          </a:p>
          <a:p>
            <a:pPr marL="0" indent="0">
              <a:buNone/>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Split citation: </a:t>
            </a:r>
            <a:r>
              <a:rPr lang="en-US" sz="2800" dirty="0" smtClean="0">
                <a:solidFill>
                  <a:srgbClr val="AE1276"/>
                </a:solidFill>
                <a:latin typeface="Times New Roman" panose="02020603050405020304" pitchFamily="18" charset="0"/>
                <a:cs typeface="Times New Roman" panose="02020603050405020304" pitchFamily="18" charset="0"/>
              </a:rPr>
              <a:t>Wilson and Carter (2005) write, “many of the people questioned expressed a preference for public transit” (p. 354).</a:t>
            </a:r>
          </a:p>
          <a:p>
            <a:pPr>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End citation: </a:t>
            </a:r>
            <a:r>
              <a:rPr lang="en-US" sz="2800" dirty="0" smtClean="0">
                <a:solidFill>
                  <a:srgbClr val="AE1276"/>
                </a:solidFill>
                <a:latin typeface="Times New Roman" panose="02020603050405020304" pitchFamily="18" charset="0"/>
                <a:cs typeface="Times New Roman" panose="02020603050405020304" pitchFamily="18" charset="0"/>
              </a:rPr>
              <a:t>Although driving and walking were both popular, “many of the people questioned expressed a preference for public transit” (Wilson &amp; Carter, 2005, p. 354).</a:t>
            </a:r>
            <a:endParaRPr lang="en-US" sz="2800" dirty="0">
              <a:solidFill>
                <a:srgbClr val="AE12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528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594"/>
            <a:ext cx="10058400" cy="1371600"/>
          </a:xfrm>
        </p:spPr>
        <p:txBody>
          <a:bodyPr/>
          <a:lstStyle/>
          <a:p>
            <a:pPr algn="ctr"/>
            <a:r>
              <a:rPr lang="en-US" dirty="0" smtClean="0">
                <a:latin typeface="Times New Roman" panose="02020603050405020304" pitchFamily="18" charset="0"/>
                <a:cs typeface="Times New Roman" panose="02020603050405020304" pitchFamily="18" charset="0"/>
              </a:rPr>
              <a:t>A word about patchwriting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2776" y="2212302"/>
            <a:ext cx="9291851" cy="3931920"/>
          </a:xfrm>
        </p:spPr>
        <p:txBody>
          <a:bodyPr>
            <a:normAutofit/>
          </a:bodyPr>
          <a:lstStyle/>
          <a:p>
            <a:pPr marL="0" indent="0">
              <a:buNone/>
            </a:pPr>
            <a:r>
              <a:rPr lang="en-US" sz="2800" i="1" dirty="0" smtClean="0">
                <a:latin typeface="Times New Roman" panose="02020603050405020304" pitchFamily="18" charset="0"/>
                <a:cs typeface="Times New Roman" panose="02020603050405020304" pitchFamily="18" charset="0"/>
              </a:rPr>
              <a:t>Patchwriting </a:t>
            </a:r>
            <a:r>
              <a:rPr lang="en-US" sz="2800" dirty="0" smtClean="0">
                <a:latin typeface="Times New Roman" panose="02020603050405020304" pitchFamily="18" charset="0"/>
                <a:cs typeface="Times New Roman" panose="02020603050405020304" pitchFamily="18" charset="0"/>
              </a:rPr>
              <a:t>is taking some of your source’s words and mixing them in with some of your own words. This is a form of plagiarism, because your reader does not know which words you wrote and which words your source wrote. Quotation marks MUST ALWAYS be used to enclose ALL words from a source. </a:t>
            </a:r>
          </a:p>
          <a:p>
            <a:pPr marL="0" indent="0">
              <a:buNone/>
            </a:pPr>
            <a:endParaRPr lang="en-US" sz="2800" dirty="0">
              <a:latin typeface="Times New Roman" panose="02020603050405020304" pitchFamily="18" charset="0"/>
              <a:cs typeface="Times New Roman" panose="02020603050405020304" pitchFamily="18" charset="0"/>
            </a:endParaRPr>
          </a:p>
          <a:p>
            <a:pPr marL="0" indent="0" algn="ctr">
              <a:buNone/>
            </a:pPr>
            <a:r>
              <a:rPr lang="en-US" sz="2800" dirty="0" smtClean="0">
                <a:latin typeface="Times New Roman" panose="02020603050405020304" pitchFamily="18" charset="0"/>
                <a:cs typeface="Times New Roman" panose="02020603050405020304" pitchFamily="18" charset="0"/>
              </a:rPr>
              <a:t>There are NO EXCEPTIONS to this rule.</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07371">
            <a:off x="9926105" y="815782"/>
            <a:ext cx="1530885" cy="1530885"/>
          </a:xfrm>
          <a:prstGeom prst="rect">
            <a:avLst/>
          </a:prstGeom>
        </p:spPr>
      </p:pic>
    </p:spTree>
    <p:extLst>
      <p:ext uri="{BB962C8B-B14F-4D97-AF65-F5344CB8AC3E}">
        <p14:creationId xmlns:p14="http://schemas.microsoft.com/office/powerpoint/2010/main" val="995393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This is what patchwriting looks like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4731" y="1926633"/>
            <a:ext cx="10956878" cy="4365919"/>
          </a:xfrm>
        </p:spPr>
        <p:txBody>
          <a:bodyPr>
            <a:normAutofit/>
          </a:bodyPr>
          <a:lstStyle/>
          <a:p>
            <a:pPr marL="0" indent="0">
              <a:buNone/>
            </a:pPr>
            <a:r>
              <a:rPr lang="en-US" sz="2800" dirty="0" smtClean="0">
                <a:latin typeface="Times New Roman" panose="02020603050405020304" pitchFamily="18" charset="0"/>
                <a:cs typeface="Times New Roman" panose="02020603050405020304" pitchFamily="18" charset="0"/>
              </a:rPr>
              <a:t>Original quotation: “</a:t>
            </a:r>
            <a:r>
              <a:rPr lang="en-US" sz="2800" dirty="0" smtClean="0">
                <a:solidFill>
                  <a:srgbClr val="AE1276"/>
                </a:solidFill>
                <a:latin typeface="Times New Roman" panose="02020603050405020304" pitchFamily="18" charset="0"/>
                <a:cs typeface="Times New Roman" panose="02020603050405020304" pitchFamily="18" charset="0"/>
              </a:rPr>
              <a:t>Several ancient cultures had some version of a police force; China was one of the earliest with its system of prefects</a:t>
            </a:r>
            <a:r>
              <a:rPr lang="en-US" sz="2800" dirty="0" smtClean="0">
                <a:latin typeface="Times New Roman" panose="02020603050405020304" pitchFamily="18" charset="0"/>
                <a:cs typeface="Times New Roman" panose="02020603050405020304" pitchFamily="18" charset="0"/>
              </a:rPr>
              <a:t>” (Anderson, 2014, p. 19).</a:t>
            </a: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Patchwriting, also known as insufficient paraphrasing:</a:t>
            </a: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dirty="0" smtClean="0">
                <a:solidFill>
                  <a:srgbClr val="AE1276"/>
                </a:solidFill>
                <a:latin typeface="Times New Roman" panose="02020603050405020304" pitchFamily="18" charset="0"/>
                <a:cs typeface="Times New Roman" panose="02020603050405020304" pitchFamily="18" charset="0"/>
              </a:rPr>
              <a:t>Policing started in several ancient cultures like China, which had a system of prefects (Anderson, 2014, p. 19).</a:t>
            </a:r>
            <a:endParaRPr lang="en-US" sz="2800" dirty="0">
              <a:solidFill>
                <a:srgbClr val="AE12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96155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549" y="486606"/>
            <a:ext cx="10956878" cy="5044815"/>
          </a:xfrm>
        </p:spPr>
        <p:txBody>
          <a:bodyPr>
            <a:normAutofit/>
          </a:bodyPr>
          <a:lstStyle/>
          <a:p>
            <a:pPr marL="0" indent="0">
              <a:buNone/>
            </a:pPr>
            <a:r>
              <a:rPr lang="en-US" sz="2800" dirty="0" smtClean="0">
                <a:latin typeface="Times New Roman" panose="02020603050405020304" pitchFamily="18" charset="0"/>
                <a:cs typeface="Times New Roman" panose="02020603050405020304" pitchFamily="18" charset="0"/>
              </a:rPr>
              <a:t>Original quotation: “</a:t>
            </a:r>
            <a:r>
              <a:rPr lang="en-US" sz="2800" u="sng" dirty="0" smtClean="0">
                <a:solidFill>
                  <a:srgbClr val="AE1276"/>
                </a:solidFill>
                <a:latin typeface="Times New Roman" panose="02020603050405020304" pitchFamily="18" charset="0"/>
                <a:cs typeface="Times New Roman" panose="02020603050405020304" pitchFamily="18" charset="0"/>
              </a:rPr>
              <a:t>Several ancient cultures like China </a:t>
            </a:r>
            <a:r>
              <a:rPr lang="en-US" sz="2800" dirty="0" smtClean="0">
                <a:solidFill>
                  <a:srgbClr val="AE1276"/>
                </a:solidFill>
                <a:latin typeface="Times New Roman" panose="02020603050405020304" pitchFamily="18" charset="0"/>
                <a:cs typeface="Times New Roman" panose="02020603050405020304" pitchFamily="18" charset="0"/>
              </a:rPr>
              <a:t>had some version of a police force; China was one of the earliest with its </a:t>
            </a:r>
            <a:r>
              <a:rPr lang="en-US" sz="2800" u="sng" dirty="0" smtClean="0">
                <a:solidFill>
                  <a:srgbClr val="AE1276"/>
                </a:solidFill>
                <a:latin typeface="Times New Roman" panose="02020603050405020304" pitchFamily="18" charset="0"/>
                <a:cs typeface="Times New Roman" panose="02020603050405020304" pitchFamily="18" charset="0"/>
              </a:rPr>
              <a:t>system of prefects</a:t>
            </a:r>
            <a:r>
              <a:rPr lang="en-US" sz="2800" dirty="0" smtClean="0">
                <a:latin typeface="Times New Roman" panose="02020603050405020304" pitchFamily="18" charset="0"/>
                <a:cs typeface="Times New Roman" panose="02020603050405020304" pitchFamily="18" charset="0"/>
              </a:rPr>
              <a:t>” (Anderson, 2014, p. 19).</a:t>
            </a:r>
          </a:p>
          <a:p>
            <a:pPr marL="0" indent="0">
              <a:buNone/>
            </a:pPr>
            <a:endParaRPr lang="en-US" sz="1200"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Patchwriting:</a:t>
            </a:r>
          </a:p>
          <a:p>
            <a:pPr marL="0" indent="0">
              <a:buNone/>
            </a:pPr>
            <a:endParaRPr lang="en-US" sz="1400" dirty="0" smtClean="0">
              <a:latin typeface="Times New Roman" panose="02020603050405020304" pitchFamily="18" charset="0"/>
              <a:cs typeface="Times New Roman" panose="02020603050405020304" pitchFamily="18" charset="0"/>
            </a:endParaRPr>
          </a:p>
          <a:p>
            <a:pPr marL="0" indent="0">
              <a:buNone/>
            </a:pPr>
            <a:r>
              <a:rPr lang="en-US" sz="2800" dirty="0" smtClean="0">
                <a:solidFill>
                  <a:srgbClr val="AE1276"/>
                </a:solidFill>
                <a:latin typeface="Times New Roman" panose="02020603050405020304" pitchFamily="18" charset="0"/>
                <a:cs typeface="Times New Roman" panose="02020603050405020304" pitchFamily="18" charset="0"/>
              </a:rPr>
              <a:t>Policing started in several ancient cultures like China, which</a:t>
            </a:r>
          </a:p>
          <a:p>
            <a:pPr marL="0" indent="0">
              <a:buNone/>
            </a:pPr>
            <a:endParaRPr lang="en-US" sz="2800" dirty="0">
              <a:solidFill>
                <a:srgbClr val="AE1276"/>
              </a:solidFill>
              <a:latin typeface="Times New Roman" panose="02020603050405020304" pitchFamily="18" charset="0"/>
              <a:cs typeface="Times New Roman" panose="02020603050405020304" pitchFamily="18" charset="0"/>
            </a:endParaRPr>
          </a:p>
          <a:p>
            <a:pPr marL="0" indent="0">
              <a:buNone/>
            </a:pPr>
            <a:endParaRPr lang="en-US" sz="2800" dirty="0" smtClean="0">
              <a:solidFill>
                <a:srgbClr val="AE1276"/>
              </a:solidFill>
              <a:latin typeface="Times New Roman" panose="02020603050405020304" pitchFamily="18" charset="0"/>
              <a:cs typeface="Times New Roman" panose="02020603050405020304" pitchFamily="18" charset="0"/>
            </a:endParaRPr>
          </a:p>
          <a:p>
            <a:pPr marL="0" indent="0">
              <a:buNone/>
            </a:pPr>
            <a:r>
              <a:rPr lang="en-US" sz="2800" dirty="0">
                <a:solidFill>
                  <a:srgbClr val="AE1276"/>
                </a:solidFill>
                <a:latin typeface="Times New Roman" panose="02020603050405020304" pitchFamily="18" charset="0"/>
                <a:cs typeface="Times New Roman" panose="02020603050405020304" pitchFamily="18" charset="0"/>
              </a:rPr>
              <a:t>had a </a:t>
            </a:r>
            <a:r>
              <a:rPr lang="en-US" sz="2800" dirty="0" smtClean="0">
                <a:solidFill>
                  <a:srgbClr val="AE1276"/>
                </a:solidFill>
                <a:latin typeface="Times New Roman" panose="02020603050405020304" pitchFamily="18" charset="0"/>
                <a:cs typeface="Times New Roman" panose="02020603050405020304" pitchFamily="18" charset="0"/>
              </a:rPr>
              <a:t>system of prefects (Anderson, 2014, p. 19).</a:t>
            </a:r>
            <a:endParaRPr lang="en-US" sz="2800" dirty="0">
              <a:solidFill>
                <a:srgbClr val="AE1276"/>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4255204" y="3832134"/>
            <a:ext cx="2735344" cy="1005087"/>
            <a:chOff x="5479070" y="4117065"/>
            <a:chExt cx="2531281" cy="827978"/>
          </a:xfrm>
        </p:grpSpPr>
        <p:sp>
          <p:nvSpPr>
            <p:cNvPr id="5" name="Oval 4"/>
            <p:cNvSpPr/>
            <p:nvPr/>
          </p:nvSpPr>
          <p:spPr>
            <a:xfrm>
              <a:off x="5479070" y="4117065"/>
              <a:ext cx="2511188" cy="7506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02497" y="4298712"/>
              <a:ext cx="2407854" cy="646331"/>
            </a:xfrm>
            <a:prstGeom prst="rect">
              <a:avLst/>
            </a:prstGeom>
            <a:noFill/>
          </p:spPr>
          <p:txBody>
            <a:bodyPr wrap="square" rtlCol="0">
              <a:spAutoFit/>
            </a:bodyPr>
            <a:lstStyle/>
            <a:p>
              <a:r>
                <a:rPr lang="en-US" dirty="0" smtClean="0">
                  <a:latin typeface="Copperplate Gothic Bold" panose="020E0705020206020404" pitchFamily="34" charset="0"/>
                </a:rPr>
                <a:t>Words from quote</a:t>
              </a:r>
              <a:endParaRPr lang="en-US" dirty="0">
                <a:latin typeface="Copperplate Gothic Bold" panose="020E0705020206020404" pitchFamily="34" charset="0"/>
              </a:endParaRPr>
            </a:p>
          </p:txBody>
        </p:sp>
      </p:grpSp>
      <p:sp>
        <p:nvSpPr>
          <p:cNvPr id="7" name="Oval 6"/>
          <p:cNvSpPr/>
          <p:nvPr/>
        </p:nvSpPr>
        <p:spPr>
          <a:xfrm>
            <a:off x="1326107" y="5471900"/>
            <a:ext cx="2713631" cy="91118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37771" y="5708592"/>
            <a:ext cx="2601967" cy="784585"/>
          </a:xfrm>
          <a:prstGeom prst="rect">
            <a:avLst/>
          </a:prstGeom>
          <a:noFill/>
        </p:spPr>
        <p:txBody>
          <a:bodyPr wrap="square" rtlCol="0">
            <a:spAutoFit/>
          </a:bodyPr>
          <a:lstStyle/>
          <a:p>
            <a:r>
              <a:rPr lang="en-US" dirty="0" smtClean="0">
                <a:latin typeface="Copperplate Gothic Bold" panose="020E0705020206020404" pitchFamily="34" charset="0"/>
              </a:rPr>
              <a:t>Words from quote</a:t>
            </a:r>
            <a:endParaRPr lang="en-US" dirty="0">
              <a:latin typeface="Copperplate Gothic Bold" panose="020E0705020206020404" pitchFamily="34" charset="0"/>
            </a:endParaRPr>
          </a:p>
        </p:txBody>
      </p:sp>
      <p:sp>
        <p:nvSpPr>
          <p:cNvPr id="10" name="Right Brace 9"/>
          <p:cNvSpPr/>
          <p:nvPr/>
        </p:nvSpPr>
        <p:spPr>
          <a:xfrm rot="16200000" flipH="1" flipV="1">
            <a:off x="5485115" y="1111249"/>
            <a:ext cx="253807" cy="496778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a:solidFill>
                  <a:sysClr val="windowText" lastClr="000000"/>
                </a:solidFill>
              </a:ln>
            </a:endParaRPr>
          </a:p>
        </p:txBody>
      </p:sp>
      <p:sp>
        <p:nvSpPr>
          <p:cNvPr id="11" name="Right Brace 10"/>
          <p:cNvSpPr/>
          <p:nvPr/>
        </p:nvSpPr>
        <p:spPr>
          <a:xfrm rot="16200000" flipH="1" flipV="1">
            <a:off x="2509736" y="3998874"/>
            <a:ext cx="196248" cy="256350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a:solidFill>
                  <a:sysClr val="windowText" lastClr="000000"/>
                </a:solidFill>
              </a:ln>
            </a:endParaRPr>
          </a:p>
        </p:txBody>
      </p:sp>
      <p:grpSp>
        <p:nvGrpSpPr>
          <p:cNvPr id="14" name="Group 13"/>
          <p:cNvGrpSpPr/>
          <p:nvPr/>
        </p:nvGrpSpPr>
        <p:grpSpPr>
          <a:xfrm>
            <a:off x="8394091" y="3324470"/>
            <a:ext cx="3401193" cy="3167919"/>
            <a:chOff x="8052897" y="3468238"/>
            <a:chExt cx="3401193" cy="3167919"/>
          </a:xfrm>
        </p:grpSpPr>
        <p:sp>
          <p:nvSpPr>
            <p:cNvPr id="12" name="Oval 11"/>
            <p:cNvSpPr/>
            <p:nvPr/>
          </p:nvSpPr>
          <p:spPr>
            <a:xfrm>
              <a:off x="8052897" y="3468238"/>
              <a:ext cx="3401193" cy="316791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366948" y="3975902"/>
              <a:ext cx="2773089" cy="2308324"/>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Although the words of the source have been used there are no quotation marks to indicate that, so the reader has </a:t>
              </a:r>
              <a:r>
                <a:rPr lang="en-US" b="1" i="1" dirty="0" smtClean="0">
                  <a:latin typeface="Times New Roman" panose="02020603050405020304" pitchFamily="18" charset="0"/>
                  <a:cs typeface="Times New Roman" panose="02020603050405020304" pitchFamily="18" charset="0"/>
                </a:rPr>
                <a:t>no way of knowing  </a:t>
              </a:r>
              <a:r>
                <a:rPr lang="en-US" dirty="0" smtClean="0">
                  <a:latin typeface="Times New Roman" panose="02020603050405020304" pitchFamily="18" charset="0"/>
                  <a:cs typeface="Times New Roman" panose="02020603050405020304" pitchFamily="18" charset="0"/>
                </a:rPr>
                <a:t>that the student did not write those words. This is plagiarism.</a:t>
              </a:r>
              <a:endParaRPr 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82163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254" y="664027"/>
            <a:ext cx="10956878" cy="5044815"/>
          </a:xfrm>
        </p:spPr>
        <p:txBody>
          <a:bodyPr>
            <a:normAutofit/>
          </a:bodyPr>
          <a:lstStyle/>
          <a:p>
            <a:pPr marL="0" indent="0">
              <a:buNone/>
            </a:pPr>
            <a:r>
              <a:rPr lang="en-US" sz="2800" dirty="0" smtClean="0">
                <a:latin typeface="Times New Roman" panose="02020603050405020304" pitchFamily="18" charset="0"/>
                <a:cs typeface="Times New Roman" panose="02020603050405020304" pitchFamily="18" charset="0"/>
              </a:rPr>
              <a:t>Original quotation: “</a:t>
            </a:r>
            <a:r>
              <a:rPr lang="en-US" sz="2800" dirty="0" smtClean="0">
                <a:solidFill>
                  <a:srgbClr val="AE1276"/>
                </a:solidFill>
                <a:latin typeface="Times New Roman" panose="02020603050405020304" pitchFamily="18" charset="0"/>
                <a:cs typeface="Times New Roman" panose="02020603050405020304" pitchFamily="18" charset="0"/>
              </a:rPr>
              <a:t>Several ancient cultures had some version of a police force; China was one of the earliest with its system of prefects</a:t>
            </a:r>
            <a:r>
              <a:rPr lang="en-US" sz="2800" dirty="0" smtClean="0">
                <a:latin typeface="Times New Roman" panose="02020603050405020304" pitchFamily="18" charset="0"/>
                <a:cs typeface="Times New Roman" panose="02020603050405020304" pitchFamily="18" charset="0"/>
              </a:rPr>
              <a:t>” (Anderson, 2014, p. 19).</a:t>
            </a:r>
          </a:p>
          <a:p>
            <a:pPr marL="0" indent="0">
              <a:buNone/>
            </a:pPr>
            <a:endParaRPr lang="en-US" sz="1200"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A good paraphrase with no patchwriting:</a:t>
            </a:r>
          </a:p>
          <a:p>
            <a:pPr marL="0" indent="0">
              <a:buNone/>
            </a:pPr>
            <a:endParaRPr lang="en-US" sz="1400" dirty="0" smtClean="0">
              <a:latin typeface="Times New Roman" panose="02020603050405020304" pitchFamily="18" charset="0"/>
              <a:cs typeface="Times New Roman" panose="02020603050405020304" pitchFamily="18" charset="0"/>
            </a:endParaRPr>
          </a:p>
          <a:p>
            <a:pPr marL="0" indent="0">
              <a:spcBef>
                <a:spcPts val="0"/>
              </a:spcBef>
              <a:buNone/>
            </a:pPr>
            <a:r>
              <a:rPr lang="en-US" sz="2800" dirty="0" smtClean="0">
                <a:solidFill>
                  <a:srgbClr val="AE1276"/>
                </a:solidFill>
                <a:latin typeface="Times New Roman" panose="02020603050405020304" pitchFamily="18" charset="0"/>
                <a:cs typeface="Times New Roman" panose="02020603050405020304" pitchFamily="18" charset="0"/>
              </a:rPr>
              <a:t>According to Anderson (2014), policing started in places </a:t>
            </a:r>
          </a:p>
          <a:p>
            <a:pPr marL="0" indent="0">
              <a:spcBef>
                <a:spcPts val="0"/>
              </a:spcBef>
              <a:buNone/>
            </a:pPr>
            <a:r>
              <a:rPr lang="en-US" sz="2800" dirty="0" smtClean="0">
                <a:solidFill>
                  <a:srgbClr val="AE1276"/>
                </a:solidFill>
                <a:latin typeface="Times New Roman" panose="02020603050405020304" pitchFamily="18" charset="0"/>
                <a:cs typeface="Times New Roman" panose="02020603050405020304" pitchFamily="18" charset="0"/>
              </a:rPr>
              <a:t>like ancient China, Greece, and Rome. China had men </a:t>
            </a:r>
          </a:p>
          <a:p>
            <a:pPr marL="0" indent="0">
              <a:spcBef>
                <a:spcPts val="0"/>
              </a:spcBef>
              <a:buNone/>
            </a:pPr>
            <a:r>
              <a:rPr lang="en-US" sz="2800" dirty="0" smtClean="0">
                <a:solidFill>
                  <a:srgbClr val="AE1276"/>
                </a:solidFill>
                <a:latin typeface="Times New Roman" panose="02020603050405020304" pitchFamily="18" charset="0"/>
                <a:cs typeface="Times New Roman" panose="02020603050405020304" pitchFamily="18" charset="0"/>
              </a:rPr>
              <a:t>and women who patrolled different neighborhoods, </a:t>
            </a:r>
          </a:p>
          <a:p>
            <a:pPr marL="0" indent="0">
              <a:spcBef>
                <a:spcPts val="0"/>
              </a:spcBef>
              <a:buNone/>
            </a:pPr>
            <a:r>
              <a:rPr lang="en-US" sz="2800" dirty="0" smtClean="0">
                <a:solidFill>
                  <a:srgbClr val="AE1276"/>
                </a:solidFill>
                <a:latin typeface="Times New Roman" panose="02020603050405020304" pitchFamily="18" charset="0"/>
                <a:cs typeface="Times New Roman" panose="02020603050405020304" pitchFamily="18" charset="0"/>
              </a:rPr>
              <a:t>which were called prefectures (Anderson, 2014, p. 19).</a:t>
            </a:r>
            <a:endParaRPr lang="en-US" sz="2800" dirty="0">
              <a:solidFill>
                <a:srgbClr val="AE1276"/>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8380443" y="3406357"/>
            <a:ext cx="3401193" cy="3167919"/>
            <a:chOff x="8052897" y="3468238"/>
            <a:chExt cx="3401193" cy="3167919"/>
          </a:xfrm>
        </p:grpSpPr>
        <p:sp>
          <p:nvSpPr>
            <p:cNvPr id="12" name="Oval 11"/>
            <p:cNvSpPr/>
            <p:nvPr/>
          </p:nvSpPr>
          <p:spPr>
            <a:xfrm>
              <a:off x="8052897" y="3468238"/>
              <a:ext cx="3401193" cy="316791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366948" y="4452032"/>
              <a:ext cx="2773089" cy="1200329"/>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Now the language and sentence structure are completely different, so this paraphrase is good. </a:t>
              </a:r>
              <a:endParaRPr 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91328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128" y="492683"/>
            <a:ext cx="11066059" cy="5826230"/>
          </a:xfrm>
        </p:spPr>
        <p:txBody>
          <a:bodyPr>
            <a:normAutofit/>
          </a:bodyPr>
          <a:lstStyle/>
          <a:p>
            <a:pPr marL="0" indent="0">
              <a:buNone/>
            </a:pPr>
            <a:r>
              <a:rPr lang="en-US" sz="2800" dirty="0" smtClean="0">
                <a:latin typeface="Times New Roman" panose="02020603050405020304" pitchFamily="18" charset="0"/>
                <a:cs typeface="Times New Roman" panose="02020603050405020304" pitchFamily="18" charset="0"/>
              </a:rPr>
              <a:t>Note: sometimes when you paraphrase you </a:t>
            </a:r>
            <a:r>
              <a:rPr lang="en-US" sz="2800" b="1" dirty="0" smtClean="0">
                <a:latin typeface="Times New Roman" panose="02020603050405020304" pitchFamily="18" charset="0"/>
                <a:cs typeface="Times New Roman" panose="02020603050405020304" pitchFamily="18" charset="0"/>
              </a:rPr>
              <a:t>have</a:t>
            </a:r>
            <a:r>
              <a:rPr lang="en-US" sz="2800" dirty="0" smtClean="0">
                <a:latin typeface="Times New Roman" panose="02020603050405020304" pitchFamily="18" charset="0"/>
                <a:cs typeface="Times New Roman" panose="02020603050405020304" pitchFamily="18" charset="0"/>
              </a:rPr>
              <a:t> to repeat a phrase or word. In our example, you might find that there is no good substitute for the phrase “ancient cultures.” In that case, you can go ahead and use the phrase without quotation marks as long as it is a common phrase (such as “ancient cultures”), or you can enclose the phrase in quotation marks if it is not common or if you are not sure. In that case, provide the parenthetical citation right after the quoted words.</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Example: </a:t>
            </a:r>
            <a:r>
              <a:rPr lang="en-US" sz="2800" dirty="0">
                <a:solidFill>
                  <a:srgbClr val="AE1276"/>
                </a:solidFill>
                <a:latin typeface="Times New Roman" panose="02020603050405020304" pitchFamily="18" charset="0"/>
                <a:cs typeface="Times New Roman" panose="02020603050405020304" pitchFamily="18" charset="0"/>
              </a:rPr>
              <a:t>Policing started in places like ancient China, </a:t>
            </a:r>
            <a:r>
              <a:rPr lang="en-US" sz="2800" dirty="0" smtClean="0">
                <a:solidFill>
                  <a:srgbClr val="AE1276"/>
                </a:solidFill>
                <a:latin typeface="Times New Roman" panose="02020603050405020304" pitchFamily="18" charset="0"/>
                <a:cs typeface="Times New Roman" panose="02020603050405020304" pitchFamily="18" charset="0"/>
              </a:rPr>
              <a:t>Greece</a:t>
            </a:r>
            <a:r>
              <a:rPr lang="en-US" sz="2800" dirty="0">
                <a:solidFill>
                  <a:srgbClr val="AE1276"/>
                </a:solidFill>
                <a:latin typeface="Times New Roman" panose="02020603050405020304" pitchFamily="18" charset="0"/>
                <a:cs typeface="Times New Roman" panose="02020603050405020304" pitchFamily="18" charset="0"/>
              </a:rPr>
              <a:t>, and Rome. China had </a:t>
            </a:r>
            <a:r>
              <a:rPr lang="en-US" sz="2800" dirty="0" smtClean="0">
                <a:solidFill>
                  <a:srgbClr val="AE1276"/>
                </a:solidFill>
                <a:latin typeface="Times New Roman" panose="02020603050405020304" pitchFamily="18" charset="0"/>
                <a:cs typeface="Times New Roman" panose="02020603050405020304" pitchFamily="18" charset="0"/>
              </a:rPr>
              <a:t>a “system of prefects” (p. 19), which consisted of men </a:t>
            </a:r>
            <a:r>
              <a:rPr lang="en-US" sz="2800" dirty="0">
                <a:solidFill>
                  <a:srgbClr val="AE1276"/>
                </a:solidFill>
                <a:latin typeface="Times New Roman" panose="02020603050405020304" pitchFamily="18" charset="0"/>
                <a:cs typeface="Times New Roman" panose="02020603050405020304" pitchFamily="18" charset="0"/>
              </a:rPr>
              <a:t>and women who </a:t>
            </a:r>
            <a:r>
              <a:rPr lang="en-US" sz="2800" dirty="0" smtClean="0">
                <a:solidFill>
                  <a:srgbClr val="AE1276"/>
                </a:solidFill>
                <a:latin typeface="Times New Roman" panose="02020603050405020304" pitchFamily="18" charset="0"/>
                <a:cs typeface="Times New Roman" panose="02020603050405020304" pitchFamily="18" charset="0"/>
              </a:rPr>
              <a:t>patrolled </a:t>
            </a:r>
            <a:r>
              <a:rPr lang="en-US" sz="2800" dirty="0">
                <a:solidFill>
                  <a:srgbClr val="AE1276"/>
                </a:solidFill>
                <a:latin typeface="Times New Roman" panose="02020603050405020304" pitchFamily="18" charset="0"/>
                <a:cs typeface="Times New Roman" panose="02020603050405020304" pitchFamily="18" charset="0"/>
              </a:rPr>
              <a:t>different neighborhoods, which were called </a:t>
            </a:r>
            <a:r>
              <a:rPr lang="en-US" sz="2800" dirty="0" smtClean="0">
                <a:solidFill>
                  <a:srgbClr val="AE1276"/>
                </a:solidFill>
                <a:latin typeface="Times New Roman" panose="02020603050405020304" pitchFamily="18" charset="0"/>
                <a:cs typeface="Times New Roman" panose="02020603050405020304" pitchFamily="18" charset="0"/>
              </a:rPr>
              <a:t>prefectures (Anderson</a:t>
            </a:r>
            <a:r>
              <a:rPr lang="en-US" sz="2800" dirty="0">
                <a:solidFill>
                  <a:srgbClr val="AE1276"/>
                </a:solidFill>
                <a:latin typeface="Times New Roman" panose="02020603050405020304" pitchFamily="18" charset="0"/>
                <a:cs typeface="Times New Roman" panose="02020603050405020304" pitchFamily="18" charset="0"/>
              </a:rPr>
              <a:t>, </a:t>
            </a:r>
            <a:r>
              <a:rPr lang="en-US" sz="2800" dirty="0" smtClean="0">
                <a:solidFill>
                  <a:srgbClr val="AE1276"/>
                </a:solidFill>
                <a:latin typeface="Times New Roman" panose="02020603050405020304" pitchFamily="18" charset="0"/>
                <a:cs typeface="Times New Roman" panose="02020603050405020304" pitchFamily="18" charset="0"/>
              </a:rPr>
              <a:t>2014).</a:t>
            </a:r>
            <a:endParaRPr lang="en-US" sz="2800" dirty="0">
              <a:solidFill>
                <a:srgbClr val="AE1276"/>
              </a:solidFill>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10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950"/>
            <a:ext cx="10058400" cy="1371600"/>
          </a:xfrm>
        </p:spPr>
        <p:txBody>
          <a:bodyPr/>
          <a:lstStyle/>
          <a:p>
            <a:pPr algn="ctr"/>
            <a:r>
              <a:rPr lang="en-US" dirty="0" smtClean="0">
                <a:latin typeface="Times New Roman" panose="02020603050405020304" pitchFamily="18" charset="0"/>
                <a:cs typeface="Times New Roman" panose="02020603050405020304" pitchFamily="18" charset="0"/>
              </a:rPr>
              <a:t>What must be cited?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5925" y="1788538"/>
            <a:ext cx="10520150" cy="4639557"/>
          </a:xfrm>
        </p:spPr>
        <p:txBody>
          <a:bodyPr numCol="2"/>
          <a:lstStyle/>
          <a:p>
            <a:pPr marL="0" indent="0" algn="ctr" defTabSz="114300">
              <a:buNone/>
            </a:pPr>
            <a:r>
              <a:rPr lang="en-US" b="1" dirty="0" smtClean="0">
                <a:latin typeface="Times New Roman" panose="02020603050405020304" pitchFamily="18" charset="0"/>
                <a:cs typeface="Times New Roman" panose="02020603050405020304" pitchFamily="18" charset="0"/>
              </a:rPr>
              <a:t>Yes</a:t>
            </a:r>
          </a:p>
          <a:p>
            <a:pPr defTabSz="114300">
              <a:spcBef>
                <a:spcPts val="0"/>
              </a:spcBef>
              <a:buFont typeface="Arial" panose="020B0604020202020204" pitchFamily="34" charset="0"/>
              <a:buChar char="•"/>
              <a:tabLst>
                <a:tab pos="53975" algn="l"/>
              </a:tabLst>
            </a:pPr>
            <a:r>
              <a:rPr lang="en-US" dirty="0" smtClean="0">
                <a:latin typeface="Times New Roman" panose="02020603050405020304" pitchFamily="18" charset="0"/>
                <a:cs typeface="Times New Roman" panose="02020603050405020304" pitchFamily="18" charset="0"/>
              </a:rPr>
              <a:t>Articles</a:t>
            </a:r>
          </a:p>
          <a:p>
            <a:pPr defTabSz="114300">
              <a:spcBef>
                <a:spcPts val="0"/>
              </a:spcBef>
              <a:buFont typeface="Arial" panose="020B0604020202020204" pitchFamily="34" charset="0"/>
              <a:buChar char="•"/>
              <a:tabLst>
                <a:tab pos="53975" algn="l"/>
              </a:tabLst>
            </a:pPr>
            <a:r>
              <a:rPr lang="en-US" dirty="0" smtClean="0">
                <a:latin typeface="Times New Roman" panose="02020603050405020304" pitchFamily="18" charset="0"/>
                <a:cs typeface="Times New Roman" panose="02020603050405020304" pitchFamily="18" charset="0"/>
              </a:rPr>
              <a:t>Books</a:t>
            </a:r>
          </a:p>
          <a:p>
            <a:pPr defTabSz="114300">
              <a:spcBef>
                <a:spcPts val="0"/>
              </a:spcBef>
              <a:buFont typeface="Arial" panose="020B0604020202020204" pitchFamily="34" charset="0"/>
              <a:buChar char="•"/>
              <a:tabLst>
                <a:tab pos="53975" algn="l"/>
              </a:tabLst>
            </a:pPr>
            <a:r>
              <a:rPr lang="en-US" dirty="0" smtClean="0">
                <a:latin typeface="Times New Roman" panose="02020603050405020304" pitchFamily="18" charset="0"/>
                <a:cs typeface="Times New Roman" panose="02020603050405020304" pitchFamily="18" charset="0"/>
              </a:rPr>
              <a:t>Charts and tables</a:t>
            </a:r>
          </a:p>
          <a:p>
            <a:pPr defTabSz="114300">
              <a:spcBef>
                <a:spcPts val="0"/>
              </a:spcBef>
              <a:buFont typeface="Arial" panose="020B0604020202020204" pitchFamily="34" charset="0"/>
              <a:buChar char="•"/>
              <a:tabLst>
                <a:tab pos="53975" algn="l"/>
              </a:tabLst>
            </a:pPr>
            <a:r>
              <a:rPr lang="en-US" dirty="0" smtClean="0">
                <a:latin typeface="Times New Roman" panose="02020603050405020304" pitchFamily="18" charset="0"/>
                <a:cs typeface="Times New Roman" panose="02020603050405020304" pitchFamily="18" charset="0"/>
              </a:rPr>
              <a:t>Lectures</a:t>
            </a:r>
          </a:p>
          <a:p>
            <a:pPr defTabSz="114300">
              <a:spcBef>
                <a:spcPts val="0"/>
              </a:spcBef>
              <a:buFont typeface="Arial" panose="020B0604020202020204" pitchFamily="34" charset="0"/>
              <a:buChar char="•"/>
              <a:tabLst>
                <a:tab pos="53975" algn="l"/>
              </a:tabLst>
            </a:pPr>
            <a:r>
              <a:rPr lang="en-US" dirty="0" smtClean="0">
                <a:latin typeface="Times New Roman" panose="02020603050405020304" pitchFamily="18" charset="0"/>
                <a:cs typeface="Times New Roman" panose="02020603050405020304" pitchFamily="18" charset="0"/>
              </a:rPr>
              <a:t>Images (photos, artwork)</a:t>
            </a:r>
          </a:p>
          <a:p>
            <a:pPr defTabSz="114300">
              <a:spcBef>
                <a:spcPts val="0"/>
              </a:spcBef>
              <a:buFont typeface="Arial" panose="020B0604020202020204" pitchFamily="34" charset="0"/>
              <a:buChar char="•"/>
              <a:tabLst>
                <a:tab pos="53975" algn="l"/>
              </a:tabLst>
            </a:pPr>
            <a:r>
              <a:rPr lang="en-US" dirty="0" smtClean="0">
                <a:latin typeface="Times New Roman" panose="02020603050405020304" pitchFamily="18" charset="0"/>
                <a:cs typeface="Times New Roman" panose="02020603050405020304" pitchFamily="18" charset="0"/>
              </a:rPr>
              <a:t>Interviews</a:t>
            </a:r>
          </a:p>
          <a:p>
            <a:pPr defTabSz="114300">
              <a:spcBef>
                <a:spcPts val="0"/>
              </a:spcBef>
              <a:buFont typeface="Arial" panose="020B0604020202020204" pitchFamily="34" charset="0"/>
              <a:buChar char="•"/>
              <a:tabLst>
                <a:tab pos="53975" algn="l"/>
              </a:tabLst>
            </a:pPr>
            <a:r>
              <a:rPr lang="en-US" dirty="0">
                <a:latin typeface="Times New Roman" panose="02020603050405020304" pitchFamily="18" charset="0"/>
                <a:cs typeface="Times New Roman" panose="02020603050405020304" pitchFamily="18" charset="0"/>
              </a:rPr>
              <a:t>Journals</a:t>
            </a:r>
          </a:p>
          <a:p>
            <a:pPr defTabSz="114300">
              <a:spcBef>
                <a:spcPts val="0"/>
              </a:spcBef>
              <a:buFont typeface="Arial" panose="020B0604020202020204" pitchFamily="34" charset="0"/>
              <a:buChar char="•"/>
              <a:tabLst>
                <a:tab pos="53975" algn="l"/>
              </a:tabLst>
            </a:pPr>
            <a:r>
              <a:rPr lang="en-US" dirty="0">
                <a:latin typeface="Times New Roman" panose="02020603050405020304" pitchFamily="18" charset="0"/>
                <a:cs typeface="Times New Roman" panose="02020603050405020304" pitchFamily="18" charset="0"/>
              </a:rPr>
              <a:t>Magazines</a:t>
            </a:r>
          </a:p>
          <a:p>
            <a:pPr defTabSz="114300">
              <a:spcBef>
                <a:spcPts val="0"/>
              </a:spcBef>
              <a:buFont typeface="Arial" panose="020B0604020202020204" pitchFamily="34" charset="0"/>
              <a:buChar char="•"/>
              <a:tabLst>
                <a:tab pos="53975" algn="l"/>
              </a:tabLst>
            </a:pPr>
            <a:r>
              <a:rPr lang="en-US" dirty="0" smtClean="0">
                <a:latin typeface="Times New Roman" panose="02020603050405020304" pitchFamily="18" charset="0"/>
                <a:cs typeface="Times New Roman" panose="02020603050405020304" pitchFamily="18" charset="0"/>
              </a:rPr>
              <a:t>Newspapers</a:t>
            </a:r>
            <a:endParaRPr lang="en-US" dirty="0">
              <a:latin typeface="Times New Roman" panose="02020603050405020304" pitchFamily="18" charset="0"/>
              <a:cs typeface="Times New Roman" panose="02020603050405020304" pitchFamily="18" charset="0"/>
            </a:endParaRPr>
          </a:p>
          <a:p>
            <a:pPr defTabSz="114300">
              <a:spcBef>
                <a:spcPts val="0"/>
              </a:spcBef>
              <a:buFont typeface="Arial" panose="020B0604020202020204" pitchFamily="34" charset="0"/>
              <a:buChar char="•"/>
              <a:tabLst>
                <a:tab pos="53975" algn="l"/>
              </a:tabLst>
            </a:pPr>
            <a:r>
              <a:rPr lang="en-US" dirty="0" smtClean="0">
                <a:latin typeface="Times New Roman" panose="02020603050405020304" pitchFamily="18" charset="0"/>
                <a:cs typeface="Times New Roman" panose="02020603050405020304" pitchFamily="18" charset="0"/>
              </a:rPr>
              <a:t>Paraphrases</a:t>
            </a:r>
          </a:p>
          <a:p>
            <a:pPr defTabSz="114300">
              <a:spcBef>
                <a:spcPts val="0"/>
              </a:spcBef>
              <a:buFont typeface="Arial" panose="020B0604020202020204" pitchFamily="34" charset="0"/>
              <a:buChar char="•"/>
              <a:tabLst>
                <a:tab pos="53975" algn="l"/>
              </a:tabLst>
            </a:pPr>
            <a:r>
              <a:rPr lang="en-US" dirty="0" smtClean="0">
                <a:latin typeface="Times New Roman" panose="02020603050405020304" pitchFamily="18" charset="0"/>
                <a:cs typeface="Times New Roman" panose="02020603050405020304" pitchFamily="18" charset="0"/>
              </a:rPr>
              <a:t>Quotations</a:t>
            </a:r>
          </a:p>
          <a:p>
            <a:pPr defTabSz="114300">
              <a:spcBef>
                <a:spcPts val="0"/>
              </a:spcBef>
              <a:buFont typeface="Arial" panose="020B0604020202020204" pitchFamily="34" charset="0"/>
              <a:buChar char="•"/>
              <a:tabLst>
                <a:tab pos="53975" algn="l"/>
              </a:tabLst>
            </a:pPr>
            <a:r>
              <a:rPr lang="en-US" dirty="0" smtClean="0">
                <a:latin typeface="Times New Roman" panose="02020603050405020304" pitchFamily="18" charset="0"/>
                <a:cs typeface="Times New Roman" panose="02020603050405020304" pitchFamily="18" charset="0"/>
              </a:rPr>
              <a:t>Statistics</a:t>
            </a:r>
          </a:p>
          <a:p>
            <a:pPr defTabSz="114300">
              <a:spcBef>
                <a:spcPts val="0"/>
              </a:spcBef>
              <a:buFont typeface="Arial" panose="020B0604020202020204" pitchFamily="34" charset="0"/>
              <a:buChar char="•"/>
              <a:tabLst>
                <a:tab pos="53975" algn="l"/>
              </a:tabLst>
            </a:pPr>
            <a:r>
              <a:rPr lang="en-US" dirty="0" smtClean="0">
                <a:latin typeface="Times New Roman" panose="02020603050405020304" pitchFamily="18" charset="0"/>
                <a:cs typeface="Times New Roman" panose="02020603050405020304" pitchFamily="18" charset="0"/>
              </a:rPr>
              <a:t>Syllabi and class handouts</a:t>
            </a:r>
          </a:p>
          <a:p>
            <a:pPr defTabSz="114300">
              <a:spcBef>
                <a:spcPts val="0"/>
              </a:spcBef>
              <a:buFont typeface="Arial" panose="020B0604020202020204" pitchFamily="34" charset="0"/>
              <a:buChar char="•"/>
              <a:tabLst>
                <a:tab pos="53975" algn="l"/>
              </a:tabLst>
            </a:pPr>
            <a:r>
              <a:rPr lang="en-US" dirty="0" smtClean="0">
                <a:latin typeface="Times New Roman" panose="02020603050405020304" pitchFamily="18" charset="0"/>
                <a:cs typeface="Times New Roman" panose="02020603050405020304" pitchFamily="18" charset="0"/>
              </a:rPr>
              <a:t>Websites--all</a:t>
            </a:r>
          </a:p>
          <a:p>
            <a:pPr defTabSz="114300">
              <a:spcBef>
                <a:spcPts val="0"/>
              </a:spcBef>
              <a:buFont typeface="Arial" panose="020B0604020202020204" pitchFamily="34" charset="0"/>
              <a:buChar char="•"/>
              <a:tabLst>
                <a:tab pos="53975" algn="l"/>
              </a:tabLst>
            </a:pPr>
            <a:r>
              <a:rPr lang="en-US" dirty="0" smtClean="0">
                <a:latin typeface="Times New Roman" panose="02020603050405020304" pitchFamily="18" charset="0"/>
                <a:cs typeface="Times New Roman" panose="02020603050405020304" pitchFamily="18" charset="0"/>
              </a:rPr>
              <a:t>Work you did for a different class</a:t>
            </a:r>
          </a:p>
          <a:p>
            <a:pPr marL="0" indent="0" algn="ctr" defTabSz="114300">
              <a:buNone/>
              <a:tabLst>
                <a:tab pos="53975" algn="l"/>
              </a:tabLst>
            </a:pPr>
            <a:r>
              <a:rPr lang="en-US" b="1" dirty="0" smtClean="0">
                <a:latin typeface="Times New Roman" panose="02020603050405020304" pitchFamily="18" charset="0"/>
                <a:cs typeface="Times New Roman" panose="02020603050405020304" pitchFamily="18" charset="0"/>
              </a:rPr>
              <a:t>No</a:t>
            </a:r>
          </a:p>
          <a:p>
            <a:pPr defTabSz="114300">
              <a:spcBef>
                <a:spcPts val="0"/>
              </a:spcBef>
              <a:buFont typeface="Arial" panose="020B0604020202020204" pitchFamily="34" charset="0"/>
              <a:buChar char="•"/>
              <a:tabLst>
                <a:tab pos="53975" algn="l"/>
              </a:tabLst>
            </a:pPr>
            <a:r>
              <a:rPr lang="en-US" dirty="0" smtClean="0">
                <a:latin typeface="Times New Roman" panose="02020603050405020304" pitchFamily="18" charset="0"/>
                <a:cs typeface="Times New Roman" panose="02020603050405020304" pitchFamily="18" charset="0"/>
              </a:rPr>
              <a:t>Common knowledge</a:t>
            </a:r>
          </a:p>
          <a:p>
            <a:pPr defTabSz="114300">
              <a:spcBef>
                <a:spcPts val="0"/>
              </a:spcBef>
              <a:buFont typeface="Arial" panose="020B0604020202020204" pitchFamily="34" charset="0"/>
              <a:buChar char="•"/>
              <a:tabLst>
                <a:tab pos="53975" algn="l"/>
              </a:tabLst>
            </a:pPr>
            <a:r>
              <a:rPr lang="en-US" dirty="0" smtClean="0">
                <a:latin typeface="Times New Roman" panose="02020603050405020304" pitchFamily="18" charset="0"/>
                <a:cs typeface="Times New Roman" panose="02020603050405020304" pitchFamily="18" charset="0"/>
              </a:rPr>
              <a:t>Copyright-free images (such as clipart)</a:t>
            </a:r>
          </a:p>
          <a:p>
            <a:pPr defTabSz="114300">
              <a:spcBef>
                <a:spcPts val="0"/>
              </a:spcBef>
              <a:buFont typeface="Arial" panose="020B0604020202020204" pitchFamily="34" charset="0"/>
              <a:buChar char="•"/>
              <a:tabLst>
                <a:tab pos="53975" algn="l"/>
              </a:tabLst>
            </a:pPr>
            <a:r>
              <a:rPr lang="en-US" dirty="0" smtClean="0">
                <a:latin typeface="Times New Roman" panose="02020603050405020304" pitchFamily="18" charset="0"/>
                <a:cs typeface="Times New Roman" panose="02020603050405020304" pitchFamily="18" charset="0"/>
              </a:rPr>
              <a:t>Sayings such as “a stitch in time saves nine” (these are considered a type of common knowledge)</a:t>
            </a:r>
          </a:p>
          <a:p>
            <a:pPr defTabSz="114300">
              <a:spcBef>
                <a:spcPts val="0"/>
              </a:spcBef>
              <a:buFont typeface="Arial" panose="020B0604020202020204" pitchFamily="34" charset="0"/>
              <a:buChar char="•"/>
              <a:tabLst>
                <a:tab pos="53975" algn="l"/>
              </a:tabLst>
            </a:pPr>
            <a:r>
              <a:rPr lang="en-US" dirty="0" smtClean="0">
                <a:latin typeface="Times New Roman" panose="02020603050405020304" pitchFamily="18" charset="0"/>
                <a:cs typeface="Times New Roman" panose="02020603050405020304" pitchFamily="18" charset="0"/>
              </a:rPr>
              <a:t>Your own thoughts, ideas, and opinions</a:t>
            </a:r>
          </a:p>
          <a:p>
            <a:pPr defTabSz="114300">
              <a:spcBef>
                <a:spcPts val="0"/>
              </a:spcBef>
              <a:buFont typeface="Arial" panose="020B0604020202020204" pitchFamily="34" charset="0"/>
              <a:buChar char="•"/>
              <a:tabLst>
                <a:tab pos="53975" algn="l"/>
              </a:tabLst>
            </a:pPr>
            <a:r>
              <a:rPr lang="en-US" dirty="0" smtClean="0">
                <a:latin typeface="Times New Roman" panose="02020603050405020304" pitchFamily="18" charset="0"/>
                <a:cs typeface="Times New Roman" panose="02020603050405020304" pitchFamily="18" charset="0"/>
              </a:rPr>
              <a:t>Your own original research</a:t>
            </a:r>
            <a:endParaRPr lang="en-US"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5718412" y="1828800"/>
            <a:ext cx="13648" cy="4299045"/>
          </a:xfrm>
          <a:prstGeom prst="line">
            <a:avLst/>
          </a:prstGeom>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7274" y="3740464"/>
            <a:ext cx="1597926" cy="2564801"/>
          </a:xfrm>
          <a:prstGeom prst="rect">
            <a:avLst/>
          </a:prstGeom>
        </p:spPr>
      </p:pic>
      <p:sp>
        <p:nvSpPr>
          <p:cNvPr id="6" name="TextBox 5"/>
          <p:cNvSpPr txBox="1"/>
          <p:nvPr/>
        </p:nvSpPr>
        <p:spPr>
          <a:xfrm>
            <a:off x="8259171" y="5804679"/>
            <a:ext cx="195163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Notice which category is longer?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41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33875"/>
            <a:ext cx="10058400" cy="1371600"/>
          </a:xfrm>
        </p:spPr>
        <p:txBody>
          <a:bodyPr/>
          <a:lstStyle/>
          <a:p>
            <a:pPr algn="ctr"/>
            <a:r>
              <a:rPr lang="en-US" dirty="0" smtClean="0">
                <a:latin typeface="Times New Roman" panose="02020603050405020304" pitchFamily="18" charset="0"/>
                <a:cs typeface="Times New Roman" panose="02020603050405020304" pitchFamily="18" charset="0"/>
              </a:rPr>
              <a:t>A word about self-plagiarism</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71265" y="1535575"/>
            <a:ext cx="10058400" cy="3931920"/>
          </a:xfrm>
        </p:spPr>
        <p:txBody>
          <a:bodyPr>
            <a:normAutofit/>
          </a:bodyPr>
          <a:lstStyle/>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Yes, it is possible to plagiarize your own work!</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You cannot “recycle” words, ideas, research, or anything else from an assignment or project you did at some other time.</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All of your work for each class must be original to that class.</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If you would like to re-use some of your older work, you must cite yourself.</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822" y="4526189"/>
            <a:ext cx="2901286" cy="1882612"/>
          </a:xfrm>
          <a:prstGeom prst="rect">
            <a:avLst/>
          </a:prstGeom>
          <a:ln>
            <a:solidFill>
              <a:schemeClr val="tx1"/>
            </a:solidFill>
          </a:ln>
        </p:spPr>
      </p:pic>
    </p:spTree>
    <p:extLst>
      <p:ext uri="{BB962C8B-B14F-4D97-AF65-F5344CB8AC3E}">
        <p14:creationId xmlns:p14="http://schemas.microsoft.com/office/powerpoint/2010/main" val="3551897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958" y="363030"/>
            <a:ext cx="10058400" cy="1371600"/>
          </a:xfrm>
        </p:spPr>
        <p:txBody>
          <a:bodyPr/>
          <a:lstStyle/>
          <a:p>
            <a:pPr algn="ctr"/>
            <a:r>
              <a:rPr lang="en-US" dirty="0" smtClean="0">
                <a:latin typeface="Times New Roman" panose="02020603050405020304" pitchFamily="18" charset="0"/>
                <a:cs typeface="Times New Roman" panose="02020603050405020304" pitchFamily="18" charset="0"/>
              </a:rPr>
              <a:t>How do I avoid plagiarizing?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79946" y="1584505"/>
            <a:ext cx="11284424" cy="5007364"/>
          </a:xfrm>
        </p:spPr>
        <p:txBody>
          <a:bodyPr>
            <a:normAutofit/>
          </a:bodyPr>
          <a:lstStyle/>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Take careful notes so that you always know where information comes from</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Do not cut-and-paste into your paper</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To paraphrase something, put the original source away and don’t look at it. Put the idea into your own words, then go back and check to make sure you accurately explained the idea. If any words are the same as your source’s, change them. (Be sure to cite paraphrases)</a:t>
            </a:r>
          </a:p>
          <a:p>
            <a:pPr marL="514350" indent="-514350">
              <a:buFont typeface="+mj-lt"/>
              <a:buAutoNum type="arabicPeriod"/>
            </a:pPr>
            <a:r>
              <a:rPr lang="en-US" sz="2800" b="1" i="1" dirty="0" smtClean="0">
                <a:latin typeface="Times New Roman" panose="02020603050405020304" pitchFamily="18" charset="0"/>
                <a:cs typeface="Times New Roman" panose="02020603050405020304" pitchFamily="18" charset="0"/>
              </a:rPr>
              <a:t>When in doubt, throw it out</a:t>
            </a:r>
            <a:r>
              <a:rPr lang="en-US" sz="2800" dirty="0" smtClean="0">
                <a:latin typeface="Times New Roman" panose="02020603050405020304" pitchFamily="18" charset="0"/>
                <a:cs typeface="Times New Roman" panose="02020603050405020304" pitchFamily="18" charset="0"/>
              </a:rPr>
              <a:t>. That is, if you don’t remember whether you wrote something yourself or not, it is better to get rid of the part you are unsure of than to risk a failing grade.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9822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730" y="1584289"/>
            <a:ext cx="10058400" cy="1371600"/>
          </a:xfrm>
        </p:spPr>
        <p:txBody>
          <a:bodyPr>
            <a:normAutofit/>
          </a:bodyPr>
          <a:lstStyle/>
          <a:p>
            <a:pPr algn="ctr"/>
            <a:r>
              <a:rPr lang="en-US" sz="8000" dirty="0" smtClean="0">
                <a:solidFill>
                  <a:srgbClr val="AE1276"/>
                </a:solidFill>
                <a:latin typeface="Times New Roman" panose="02020603050405020304" pitchFamily="18" charset="0"/>
                <a:cs typeface="Times New Roman" panose="02020603050405020304" pitchFamily="18" charset="0"/>
              </a:rPr>
              <a:t>Test yourself</a:t>
            </a:r>
            <a:endParaRPr lang="en-US" sz="8000" dirty="0">
              <a:solidFill>
                <a:srgbClr val="AE1276"/>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012" y="3665650"/>
            <a:ext cx="1703835" cy="1792228"/>
          </a:xfrm>
          <a:prstGeom prst="rect">
            <a:avLst/>
          </a:prstGeom>
        </p:spPr>
      </p:pic>
    </p:spTree>
    <p:extLst>
      <p:ext uri="{BB962C8B-B14F-4D97-AF65-F5344CB8AC3E}">
        <p14:creationId xmlns:p14="http://schemas.microsoft.com/office/powerpoint/2010/main" val="3578176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2859" y="2172726"/>
            <a:ext cx="11047081" cy="4493538"/>
          </a:xfrm>
          <a:prstGeom prst="rect">
            <a:avLst/>
          </a:prstGeom>
        </p:spPr>
        <p:txBody>
          <a:bodyPr wrap="square">
            <a:spAutoFit/>
          </a:bodyPr>
          <a:lstStyle/>
          <a:p>
            <a:pPr algn="ctr"/>
            <a:r>
              <a:rPr lang="en-US" sz="4800" dirty="0" smtClean="0">
                <a:latin typeface="Times New Roman" panose="02020603050405020304" pitchFamily="18" charset="0"/>
                <a:cs typeface="Times New Roman" panose="02020603050405020304" pitchFamily="18" charset="0"/>
              </a:rPr>
              <a:t>Most plagiarism issues are the result of accident or the student not knowing how to properly handle sources.</a:t>
            </a:r>
          </a:p>
          <a:p>
            <a:pPr algn="ctr"/>
            <a:endParaRPr lang="en-US" sz="48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3346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39505" y="1557209"/>
            <a:ext cx="10058400" cy="3931920"/>
          </a:xfrm>
        </p:spPr>
        <p:txBody>
          <a:bodyPr>
            <a:normAutofit/>
          </a:bodyPr>
          <a:lstStyle/>
          <a:p>
            <a:pPr marL="0" indent="0">
              <a:buNone/>
            </a:pPr>
            <a:r>
              <a:rPr lang="en-US" sz="4800" dirty="0" smtClean="0">
                <a:latin typeface="Times New Roman" panose="02020603050405020304" pitchFamily="18" charset="0"/>
                <a:cs typeface="Times New Roman" panose="02020603050405020304" pitchFamily="18" charset="0"/>
              </a:rPr>
              <a:t>Quoting is:</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Using 40 words or more from a source</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Using 2-40 words from a source</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Using any number of words from a source</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Repeating direct speech only</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0962" y="1106407"/>
            <a:ext cx="1176943" cy="1775062"/>
          </a:xfrm>
          <a:prstGeom prst="rect">
            <a:avLst/>
          </a:prstGeom>
        </p:spPr>
      </p:pic>
    </p:spTree>
    <p:extLst>
      <p:ext uri="{BB962C8B-B14F-4D97-AF65-F5344CB8AC3E}">
        <p14:creationId xmlns:p14="http://schemas.microsoft.com/office/powerpoint/2010/main" val="20837830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083" y="2921986"/>
            <a:ext cx="10058400" cy="1349764"/>
          </a:xfrm>
        </p:spPr>
        <p:txBody>
          <a:bodyPr/>
          <a:lstStyle/>
          <a:p>
            <a:pPr marL="0" indent="0">
              <a:buNone/>
            </a:pPr>
            <a:r>
              <a:rPr lang="en-US" sz="2800" dirty="0" smtClean="0">
                <a:latin typeface="Times New Roman" panose="02020603050405020304" pitchFamily="18" charset="0"/>
                <a:cs typeface="Times New Roman" panose="02020603050405020304" pitchFamily="18" charset="0"/>
              </a:rPr>
              <a:t>3. Using </a:t>
            </a:r>
            <a:r>
              <a:rPr lang="en-US" sz="2800" dirty="0">
                <a:latin typeface="Times New Roman" panose="02020603050405020304" pitchFamily="18" charset="0"/>
                <a:cs typeface="Times New Roman" panose="02020603050405020304" pitchFamily="18" charset="0"/>
              </a:rPr>
              <a:t>any number of words from a source</a:t>
            </a:r>
          </a:p>
          <a:p>
            <a:endParaRPr lang="en-US" dirty="0"/>
          </a:p>
        </p:txBody>
      </p:sp>
      <p:sp>
        <p:nvSpPr>
          <p:cNvPr id="4"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Answer</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7964" y="1460517"/>
            <a:ext cx="1730066" cy="1500348"/>
          </a:xfrm>
          <a:prstGeom prst="rect">
            <a:avLst/>
          </a:prstGeom>
        </p:spPr>
      </p:pic>
    </p:spTree>
    <p:extLst>
      <p:ext uri="{BB962C8B-B14F-4D97-AF65-F5344CB8AC3E}">
        <p14:creationId xmlns:p14="http://schemas.microsoft.com/office/powerpoint/2010/main" val="15204609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1033" y="874394"/>
            <a:ext cx="10058400" cy="5499109"/>
          </a:xfrm>
        </p:spPr>
        <p:txBody>
          <a:bodyPr>
            <a:normAutofit fontScale="92500" lnSpcReduction="10000"/>
          </a:bodyPr>
          <a:lstStyle/>
          <a:p>
            <a:pPr marL="0" indent="0">
              <a:buNone/>
            </a:pPr>
            <a:r>
              <a:rPr lang="en-US" sz="4800" dirty="0" smtClean="0">
                <a:latin typeface="Times New Roman" panose="02020603050405020304" pitchFamily="18" charset="0"/>
                <a:cs typeface="Times New Roman" panose="02020603050405020304" pitchFamily="18" charset="0"/>
              </a:rPr>
              <a:t>Choose the correctly formatted quotation:</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Edwards (1993) writes that plunging corporate revenues have led to the federal government raising taxes in order to offset the overall effect on the economy of higher debt.</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Edwards (1993) writes that “plunging corporate </a:t>
            </a:r>
            <a:r>
              <a:rPr lang="en-US" sz="2800" dirty="0" smtClean="0">
                <a:latin typeface="Times New Roman" panose="02020603050405020304" pitchFamily="18" charset="0"/>
                <a:cs typeface="Times New Roman" panose="02020603050405020304" pitchFamily="18" charset="0"/>
              </a:rPr>
              <a:t>revenues” </a:t>
            </a:r>
            <a:r>
              <a:rPr lang="en-US" sz="2800" dirty="0">
                <a:latin typeface="Times New Roman" panose="02020603050405020304" pitchFamily="18" charset="0"/>
                <a:cs typeface="Times New Roman" panose="02020603050405020304" pitchFamily="18" charset="0"/>
              </a:rPr>
              <a:t>have led to the federal government raising taxes in order to offset the overall effect on the economy of higher debt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Edwards </a:t>
            </a:r>
            <a:r>
              <a:rPr lang="en-US" sz="2800" dirty="0">
                <a:latin typeface="Times New Roman" panose="02020603050405020304" pitchFamily="18" charset="0"/>
                <a:cs typeface="Times New Roman" panose="02020603050405020304" pitchFamily="18" charset="0"/>
              </a:rPr>
              <a:t>(1993) writes that “plunging corporate </a:t>
            </a:r>
            <a:r>
              <a:rPr lang="en-US" sz="2800" dirty="0" smtClean="0">
                <a:latin typeface="Times New Roman" panose="02020603050405020304" pitchFamily="18" charset="0"/>
                <a:cs typeface="Times New Roman" panose="02020603050405020304" pitchFamily="18" charset="0"/>
              </a:rPr>
              <a:t>revenues” (p. 93) </a:t>
            </a:r>
            <a:r>
              <a:rPr lang="en-US" sz="2800" dirty="0">
                <a:latin typeface="Times New Roman" panose="02020603050405020304" pitchFamily="18" charset="0"/>
                <a:cs typeface="Times New Roman" panose="02020603050405020304" pitchFamily="18" charset="0"/>
              </a:rPr>
              <a:t>have led to the federal government raising taxes in order to offset the overall effect on the economy of higher </a:t>
            </a:r>
            <a:r>
              <a:rPr lang="en-US" sz="2800" dirty="0" smtClean="0">
                <a:latin typeface="Times New Roman" panose="02020603050405020304" pitchFamily="18" charset="0"/>
                <a:cs typeface="Times New Roman" panose="02020603050405020304" pitchFamily="18" charset="0"/>
              </a:rPr>
              <a:t>debt.</a:t>
            </a:r>
            <a:endParaRPr lang="en-US" sz="2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Edwards </a:t>
            </a:r>
            <a:r>
              <a:rPr lang="en-US" sz="2800" dirty="0">
                <a:latin typeface="Times New Roman" panose="02020603050405020304" pitchFamily="18" charset="0"/>
                <a:cs typeface="Times New Roman" panose="02020603050405020304" pitchFamily="18" charset="0"/>
              </a:rPr>
              <a:t>(1993) </a:t>
            </a:r>
            <a:r>
              <a:rPr lang="en-US" sz="2800" dirty="0" smtClean="0">
                <a:latin typeface="Times New Roman" panose="02020603050405020304" pitchFamily="18" charset="0"/>
                <a:cs typeface="Times New Roman" panose="02020603050405020304" pitchFamily="18" charset="0"/>
              </a:rPr>
              <a:t>writes that plunging </a:t>
            </a:r>
            <a:r>
              <a:rPr lang="en-US" sz="2800" dirty="0">
                <a:latin typeface="Times New Roman" panose="02020603050405020304" pitchFamily="18" charset="0"/>
                <a:cs typeface="Times New Roman" panose="02020603050405020304" pitchFamily="18" charset="0"/>
              </a:rPr>
              <a:t>corporate revenues </a:t>
            </a:r>
            <a:r>
              <a:rPr lang="en-US" sz="2800" dirty="0" smtClean="0">
                <a:latin typeface="Times New Roman" panose="02020603050405020304" pitchFamily="18" charset="0"/>
                <a:cs typeface="Times New Roman" panose="02020603050405020304" pitchFamily="18" charset="0"/>
              </a:rPr>
              <a:t>have led to the federal government raising taxes in order to offset the overall effect on the economy of higher debt (</a:t>
            </a:r>
            <a:r>
              <a:rPr lang="en-US" sz="2800" dirty="0">
                <a:latin typeface="Times New Roman" panose="02020603050405020304" pitchFamily="18" charset="0"/>
                <a:cs typeface="Times New Roman" panose="02020603050405020304" pitchFamily="18" charset="0"/>
              </a:rPr>
              <a:t>p. 93</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7690" y="519553"/>
            <a:ext cx="1176943" cy="1775062"/>
          </a:xfrm>
          <a:prstGeom prst="rect">
            <a:avLst/>
          </a:prstGeom>
        </p:spPr>
      </p:pic>
    </p:spTree>
    <p:extLst>
      <p:ext uri="{BB962C8B-B14F-4D97-AF65-F5344CB8AC3E}">
        <p14:creationId xmlns:p14="http://schemas.microsoft.com/office/powerpoint/2010/main" val="28036361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Answer</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5134" y="791776"/>
            <a:ext cx="1730066" cy="1500348"/>
          </a:xfrm>
          <a:prstGeom prst="rect">
            <a:avLst/>
          </a:prstGeom>
        </p:spPr>
      </p:pic>
      <p:sp>
        <p:nvSpPr>
          <p:cNvPr id="2" name="Rectangle 1"/>
          <p:cNvSpPr/>
          <p:nvPr/>
        </p:nvSpPr>
        <p:spPr>
          <a:xfrm>
            <a:off x="1066800" y="2823444"/>
            <a:ext cx="10367749" cy="1384995"/>
          </a:xfrm>
          <a:prstGeom prst="rect">
            <a:avLst/>
          </a:prstGeom>
        </p:spPr>
        <p:txBody>
          <a:bodyPr wrap="square">
            <a:spAutoFit/>
          </a:bodyPr>
          <a:lstStyle/>
          <a:p>
            <a:pPr marL="395288" indent="-395288"/>
            <a:r>
              <a:rPr lang="en-US" sz="2800" dirty="0" smtClean="0">
                <a:latin typeface="Times New Roman" panose="02020603050405020304" pitchFamily="18" charset="0"/>
                <a:cs typeface="Times New Roman" panose="02020603050405020304" pitchFamily="18" charset="0"/>
              </a:rPr>
              <a:t>3. Edwards </a:t>
            </a:r>
            <a:r>
              <a:rPr lang="en-US" sz="2800" dirty="0">
                <a:latin typeface="Times New Roman" panose="02020603050405020304" pitchFamily="18" charset="0"/>
                <a:cs typeface="Times New Roman" panose="02020603050405020304" pitchFamily="18" charset="0"/>
              </a:rPr>
              <a:t>(1993) writes that “plunging corporate </a:t>
            </a:r>
            <a:r>
              <a:rPr lang="en-US" sz="2800" dirty="0" smtClean="0">
                <a:latin typeface="Times New Roman" panose="02020603050405020304" pitchFamily="18" charset="0"/>
                <a:cs typeface="Times New Roman" panose="02020603050405020304" pitchFamily="18" charset="0"/>
              </a:rPr>
              <a:t>revenues” </a:t>
            </a:r>
            <a:r>
              <a:rPr lang="en-US" sz="2800" dirty="0">
                <a:latin typeface="Times New Roman" panose="02020603050405020304" pitchFamily="18" charset="0"/>
                <a:cs typeface="Times New Roman" panose="02020603050405020304" pitchFamily="18" charset="0"/>
              </a:rPr>
              <a:t>(p. </a:t>
            </a:r>
            <a:r>
              <a:rPr lang="en-US" sz="2800" dirty="0" smtClean="0">
                <a:latin typeface="Times New Roman" panose="02020603050405020304" pitchFamily="18" charset="0"/>
                <a:cs typeface="Times New Roman" panose="02020603050405020304" pitchFamily="18" charset="0"/>
              </a:rPr>
              <a:t>93) have </a:t>
            </a:r>
            <a:r>
              <a:rPr lang="en-US" sz="2800" dirty="0">
                <a:latin typeface="Times New Roman" panose="02020603050405020304" pitchFamily="18" charset="0"/>
                <a:cs typeface="Times New Roman" panose="02020603050405020304" pitchFamily="18" charset="0"/>
              </a:rPr>
              <a:t>led to the federal government raising taxes in order to offset the overall effect on the economy of higher </a:t>
            </a:r>
            <a:r>
              <a:rPr lang="en-US" sz="2800" dirty="0" smtClean="0">
                <a:latin typeface="Times New Roman" panose="02020603050405020304" pitchFamily="18" charset="0"/>
                <a:cs typeface="Times New Roman" panose="02020603050405020304" pitchFamily="18" charset="0"/>
              </a:rPr>
              <a:t>debt.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8045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75731" y="1175072"/>
            <a:ext cx="10058400" cy="3931920"/>
          </a:xfrm>
        </p:spPr>
        <p:txBody>
          <a:bodyPr>
            <a:normAutofit/>
          </a:bodyPr>
          <a:lstStyle/>
          <a:p>
            <a:pPr marL="0" indent="0">
              <a:buNone/>
            </a:pPr>
            <a:r>
              <a:rPr lang="en-US" sz="4800" dirty="0" smtClean="0">
                <a:latin typeface="Times New Roman" panose="02020603050405020304" pitchFamily="18" charset="0"/>
                <a:cs typeface="Times New Roman" panose="02020603050405020304" pitchFamily="18" charset="0"/>
              </a:rPr>
              <a:t>Paraphrasing is:</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Putting a citation at the end of a quotation</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Putting a source’s words entirely into your own words, using all different words and a completely different sentence structure</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Changing some of the source’s words and mixing in your own to make a new thought</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Not necessary to cite</a:t>
            </a: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188" y="696974"/>
            <a:ext cx="1176943" cy="1775062"/>
          </a:xfrm>
          <a:prstGeom prst="rect">
            <a:avLst/>
          </a:prstGeom>
        </p:spPr>
      </p:pic>
    </p:spTree>
    <p:extLst>
      <p:ext uri="{BB962C8B-B14F-4D97-AF65-F5344CB8AC3E}">
        <p14:creationId xmlns:p14="http://schemas.microsoft.com/office/powerpoint/2010/main" val="30299490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878036"/>
            <a:ext cx="10058400" cy="1349764"/>
          </a:xfrm>
        </p:spPr>
        <p:txBody>
          <a:bodyPr/>
          <a:lstStyle/>
          <a:p>
            <a:pPr marL="341313" indent="-341313">
              <a:buNone/>
            </a:pPr>
            <a:r>
              <a:rPr lang="en-US" sz="2800" dirty="0" smtClean="0">
                <a:latin typeface="Times New Roman" panose="02020603050405020304" pitchFamily="18" charset="0"/>
                <a:cs typeface="Times New Roman" panose="02020603050405020304" pitchFamily="18" charset="0"/>
              </a:rPr>
              <a:t>2. Putting </a:t>
            </a:r>
            <a:r>
              <a:rPr lang="en-US" sz="2800" dirty="0">
                <a:latin typeface="Times New Roman" panose="02020603050405020304" pitchFamily="18" charset="0"/>
                <a:cs typeface="Times New Roman" panose="02020603050405020304" pitchFamily="18" charset="0"/>
              </a:rPr>
              <a:t>a source’s words entirely into your own words, using all different words and a completely different sentence structure</a:t>
            </a:r>
          </a:p>
          <a:p>
            <a:endParaRPr lang="en-US" dirty="0"/>
          </a:p>
        </p:txBody>
      </p:sp>
      <p:sp>
        <p:nvSpPr>
          <p:cNvPr id="4"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Answer</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5134" y="1010141"/>
            <a:ext cx="1730066" cy="1500348"/>
          </a:xfrm>
          <a:prstGeom prst="rect">
            <a:avLst/>
          </a:prstGeom>
        </p:spPr>
      </p:pic>
    </p:spTree>
    <p:extLst>
      <p:ext uri="{BB962C8B-B14F-4D97-AF65-F5344CB8AC3E}">
        <p14:creationId xmlns:p14="http://schemas.microsoft.com/office/powerpoint/2010/main" val="3891836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61833" y="354840"/>
            <a:ext cx="10438263" cy="6400801"/>
          </a:xfrm>
        </p:spPr>
        <p:txBody>
          <a:bodyPr>
            <a:normAutofit lnSpcReduction="10000"/>
          </a:bodyPr>
          <a:lstStyle/>
          <a:p>
            <a:pPr marL="0" indent="0">
              <a:spcBef>
                <a:spcPts val="0"/>
              </a:spcBef>
              <a:buNone/>
            </a:pPr>
            <a:r>
              <a:rPr lang="en-US" sz="4800" dirty="0" smtClean="0">
                <a:latin typeface="Times New Roman" panose="02020603050405020304" pitchFamily="18" charset="0"/>
                <a:cs typeface="Times New Roman" panose="02020603050405020304" pitchFamily="18" charset="0"/>
              </a:rPr>
              <a:t>Choose the correctly </a:t>
            </a:r>
          </a:p>
          <a:p>
            <a:pPr marL="0" indent="0">
              <a:spcBef>
                <a:spcPts val="0"/>
              </a:spcBef>
              <a:buNone/>
            </a:pPr>
            <a:r>
              <a:rPr lang="en-US" sz="4800" dirty="0" smtClean="0">
                <a:latin typeface="Times New Roman" panose="02020603050405020304" pitchFamily="18" charset="0"/>
                <a:cs typeface="Times New Roman" panose="02020603050405020304" pitchFamily="18" charset="0"/>
              </a:rPr>
              <a:t>formatted paraphrase:</a:t>
            </a:r>
          </a:p>
          <a:p>
            <a:pPr marL="0" indent="0">
              <a:spcBef>
                <a:spcPts val="0"/>
              </a:spcBef>
              <a:buNone/>
            </a:pPr>
            <a:endParaRPr lang="en-US" sz="32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Edwards (1993) believes that the serious income losses posted by most American businesses are to blame for the latest tax increases (p. 93).</a:t>
            </a:r>
            <a:endParaRPr lang="en-US" sz="2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Serious </a:t>
            </a:r>
            <a:r>
              <a:rPr lang="en-US" sz="2800" dirty="0">
                <a:latin typeface="Times New Roman" panose="02020603050405020304" pitchFamily="18" charset="0"/>
                <a:cs typeface="Times New Roman" panose="02020603050405020304" pitchFamily="18" charset="0"/>
              </a:rPr>
              <a:t>income losses posted by most American businesses are to blame for the latest tax </a:t>
            </a:r>
            <a:r>
              <a:rPr lang="en-US" sz="2800" dirty="0" smtClean="0">
                <a:latin typeface="Times New Roman" panose="02020603050405020304" pitchFamily="18" charset="0"/>
                <a:cs typeface="Times New Roman" panose="02020603050405020304" pitchFamily="18" charset="0"/>
              </a:rPr>
              <a:t>increases (Edwards).</a:t>
            </a:r>
            <a:endParaRPr lang="en-US" sz="2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Serious </a:t>
            </a:r>
            <a:r>
              <a:rPr lang="en-US" sz="2800" dirty="0">
                <a:latin typeface="Times New Roman" panose="02020603050405020304" pitchFamily="18" charset="0"/>
                <a:cs typeface="Times New Roman" panose="02020603050405020304" pitchFamily="18" charset="0"/>
              </a:rPr>
              <a:t>income losses posted by most American businesses are to blame for the latest tax </a:t>
            </a:r>
            <a:r>
              <a:rPr lang="en-US" sz="2800" dirty="0" smtClean="0">
                <a:latin typeface="Times New Roman" panose="02020603050405020304" pitchFamily="18" charset="0"/>
                <a:cs typeface="Times New Roman" panose="02020603050405020304" pitchFamily="18" charset="0"/>
              </a:rPr>
              <a:t>increases (p. 93).</a:t>
            </a:r>
            <a:endParaRPr lang="en-US" sz="2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Edwards (1993) believes that “plunging corporate revenues” and serious income losses are to blame for the latest tax increases (p. 93).</a:t>
            </a:r>
          </a:p>
          <a:p>
            <a:pPr marL="514350" indent="-514350">
              <a:buFont typeface="+mj-lt"/>
              <a:buAutoNum type="arabicPeriod"/>
            </a:pP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643" y="519553"/>
            <a:ext cx="1058118" cy="1595850"/>
          </a:xfrm>
          <a:prstGeom prst="rect">
            <a:avLst/>
          </a:prstGeom>
        </p:spPr>
      </p:pic>
    </p:spTree>
    <p:extLst>
      <p:ext uri="{BB962C8B-B14F-4D97-AF65-F5344CB8AC3E}">
        <p14:creationId xmlns:p14="http://schemas.microsoft.com/office/powerpoint/2010/main" val="42314852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0323" y="2959922"/>
            <a:ext cx="10424614" cy="3222514"/>
          </a:xfrm>
        </p:spPr>
        <p:txBody>
          <a:bodyPr>
            <a:normAutofit/>
          </a:bodyPr>
          <a:lstStyle/>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Edwards </a:t>
            </a:r>
            <a:r>
              <a:rPr lang="en-US" sz="2800" dirty="0">
                <a:latin typeface="Times New Roman" panose="02020603050405020304" pitchFamily="18" charset="0"/>
                <a:cs typeface="Times New Roman" panose="02020603050405020304" pitchFamily="18" charset="0"/>
              </a:rPr>
              <a:t>(1993) believes that the serious income losses posted by most American businesses are to blame for the latest tax </a:t>
            </a:r>
            <a:r>
              <a:rPr lang="en-US" sz="2800" dirty="0" smtClean="0">
                <a:latin typeface="Times New Roman" panose="02020603050405020304" pitchFamily="18" charset="0"/>
                <a:cs typeface="Times New Roman" panose="02020603050405020304" pitchFamily="18" charset="0"/>
              </a:rPr>
              <a:t>increases (p. 93).</a:t>
            </a:r>
          </a:p>
          <a:p>
            <a:pPr marL="514350" indent="-514350">
              <a:buFont typeface="+mj-lt"/>
              <a:buAutoNum type="arabicPeriod"/>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smtClean="0">
                <a:solidFill>
                  <a:srgbClr val="AE1276"/>
                </a:solidFill>
                <a:latin typeface="Times New Roman" panose="02020603050405020304" pitchFamily="18" charset="0"/>
                <a:cs typeface="Times New Roman" panose="02020603050405020304" pitchFamily="18" charset="0"/>
              </a:rPr>
              <a:t>NOTE: It is also acceptable to omit the page number for a paraphrase.</a:t>
            </a:r>
            <a:endParaRPr lang="en-US" sz="2800" dirty="0">
              <a:solidFill>
                <a:srgbClr val="AE1276"/>
              </a:solidFill>
              <a:latin typeface="Times New Roman" panose="02020603050405020304" pitchFamily="18" charset="0"/>
              <a:cs typeface="Times New Roman" panose="02020603050405020304" pitchFamily="18" charset="0"/>
            </a:endParaRPr>
          </a:p>
          <a:p>
            <a:endParaRPr lang="en-US" dirty="0"/>
          </a:p>
        </p:txBody>
      </p:sp>
      <p:sp>
        <p:nvSpPr>
          <p:cNvPr id="4"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Answer</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122" y="1051084"/>
            <a:ext cx="1730066" cy="1500348"/>
          </a:xfrm>
          <a:prstGeom prst="rect">
            <a:avLst/>
          </a:prstGeom>
        </p:spPr>
      </p:pic>
    </p:spTree>
    <p:extLst>
      <p:ext uri="{BB962C8B-B14F-4D97-AF65-F5344CB8AC3E}">
        <p14:creationId xmlns:p14="http://schemas.microsoft.com/office/powerpoint/2010/main" val="2462241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39505" y="1557209"/>
            <a:ext cx="10058400" cy="3931920"/>
          </a:xfrm>
        </p:spPr>
        <p:txBody>
          <a:bodyPr>
            <a:normAutofit/>
          </a:bodyPr>
          <a:lstStyle/>
          <a:p>
            <a:pPr marL="0" indent="0">
              <a:buNone/>
            </a:pPr>
            <a:r>
              <a:rPr lang="en-US" sz="4800" dirty="0" smtClean="0">
                <a:latin typeface="Times New Roman" panose="02020603050405020304" pitchFamily="18" charset="0"/>
                <a:cs typeface="Times New Roman" panose="02020603050405020304" pitchFamily="18" charset="0"/>
              </a:rPr>
              <a:t>Patchwriting is:</a:t>
            </a:r>
          </a:p>
          <a:p>
            <a:pPr marL="342900" indent="-342900">
              <a:buFont typeface="Garamond" pitchFamily="18" charset="0"/>
              <a:buAutoNum type="arabicPeriod"/>
            </a:pPr>
            <a:r>
              <a:rPr lang="en-US" sz="2800" dirty="0">
                <a:latin typeface="Times New Roman" panose="02020603050405020304" pitchFamily="18" charset="0"/>
                <a:cs typeface="Times New Roman" panose="02020603050405020304" pitchFamily="18" charset="0"/>
              </a:rPr>
              <a:t>Using any number of words from a source</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Using a quotation without quotation marks</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Using source material to support your own points</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Using some of your own words mixed with some of the source words with no quotation marks to show which is which</a:t>
            </a: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0962" y="1120054"/>
            <a:ext cx="1176943" cy="1775062"/>
          </a:xfrm>
          <a:prstGeom prst="rect">
            <a:avLst/>
          </a:prstGeom>
        </p:spPr>
      </p:pic>
    </p:spTree>
    <p:extLst>
      <p:ext uri="{BB962C8B-B14F-4D97-AF65-F5344CB8AC3E}">
        <p14:creationId xmlns:p14="http://schemas.microsoft.com/office/powerpoint/2010/main" val="28407039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57" y="3385794"/>
            <a:ext cx="10058400" cy="1349764"/>
          </a:xfrm>
        </p:spPr>
        <p:txBody>
          <a:bodyPr/>
          <a:lstStyle/>
          <a:p>
            <a:pPr marL="395288" indent="-395288">
              <a:buNone/>
            </a:pPr>
            <a:r>
              <a:rPr lang="en-US" sz="2800" dirty="0" smtClean="0">
                <a:latin typeface="Times New Roman" panose="02020603050405020304" pitchFamily="18" charset="0"/>
                <a:cs typeface="Times New Roman" panose="02020603050405020304" pitchFamily="18" charset="0"/>
              </a:rPr>
              <a:t>4. </a:t>
            </a:r>
            <a:r>
              <a:rPr lang="en-US" sz="2800" dirty="0">
                <a:latin typeface="Times New Roman" panose="02020603050405020304" pitchFamily="18" charset="0"/>
                <a:cs typeface="Times New Roman" panose="02020603050405020304" pitchFamily="18" charset="0"/>
              </a:rPr>
              <a:t>Using some of your own words mixed with some of the source words with no quotation marks to show which is which</a:t>
            </a:r>
          </a:p>
          <a:p>
            <a:pPr marL="0" indent="0">
              <a:buNone/>
            </a:pPr>
            <a:endParaRPr lang="en-US" sz="2800" dirty="0">
              <a:latin typeface="Times New Roman" panose="02020603050405020304" pitchFamily="18" charset="0"/>
              <a:cs typeface="Times New Roman" panose="02020603050405020304" pitchFamily="18" charset="0"/>
            </a:endParaRPr>
          </a:p>
          <a:p>
            <a:endParaRPr lang="en-US" dirty="0"/>
          </a:p>
        </p:txBody>
      </p:sp>
      <p:sp>
        <p:nvSpPr>
          <p:cNvPr id="4"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Answer</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417" y="1264020"/>
            <a:ext cx="1730066" cy="1500348"/>
          </a:xfrm>
          <a:prstGeom prst="rect">
            <a:avLst/>
          </a:prstGeom>
        </p:spPr>
      </p:pic>
    </p:spTree>
    <p:extLst>
      <p:ext uri="{BB962C8B-B14F-4D97-AF65-F5344CB8AC3E}">
        <p14:creationId xmlns:p14="http://schemas.microsoft.com/office/powerpoint/2010/main" val="1868600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970" y="942843"/>
            <a:ext cx="10058400" cy="5287359"/>
          </a:xfrm>
        </p:spPr>
        <p:txBody>
          <a:bodyPr>
            <a:normAutofit/>
          </a:bodyPr>
          <a:lstStyle/>
          <a:p>
            <a:pPr algn="ctr"/>
            <a:r>
              <a:rPr lang="en-US" sz="8800" dirty="0">
                <a:solidFill>
                  <a:srgbClr val="AE1276"/>
                </a:solidFill>
                <a:latin typeface="Times New Roman" panose="02020603050405020304" pitchFamily="18" charset="0"/>
                <a:cs typeface="Times New Roman" panose="02020603050405020304" pitchFamily="18" charset="0"/>
              </a:rPr>
              <a:t>Plagiarism </a:t>
            </a:r>
            <a:r>
              <a:rPr lang="en-US" sz="8800" dirty="0" smtClean="0">
                <a:solidFill>
                  <a:srgbClr val="AE1276"/>
                </a:solidFill>
                <a:latin typeface="Times New Roman" panose="02020603050405020304" pitchFamily="18" charset="0"/>
                <a:cs typeface="Times New Roman" panose="02020603050405020304" pitchFamily="18" charset="0"/>
              </a:rPr>
              <a:t/>
            </a:r>
            <a:br>
              <a:rPr lang="en-US" sz="8800" dirty="0" smtClean="0">
                <a:solidFill>
                  <a:srgbClr val="AE1276"/>
                </a:solidFill>
                <a:latin typeface="Times New Roman" panose="02020603050405020304" pitchFamily="18" charset="0"/>
                <a:cs typeface="Times New Roman" panose="02020603050405020304" pitchFamily="18" charset="0"/>
              </a:rPr>
            </a:br>
            <a:r>
              <a:rPr lang="en-US" sz="8800" dirty="0" smtClean="0">
                <a:solidFill>
                  <a:srgbClr val="AE1276"/>
                </a:solidFill>
                <a:latin typeface="Times New Roman" panose="02020603050405020304" pitchFamily="18" charset="0"/>
                <a:cs typeface="Times New Roman" panose="02020603050405020304" pitchFamily="18" charset="0"/>
              </a:rPr>
              <a:t>cheats </a:t>
            </a:r>
            <a:br>
              <a:rPr lang="en-US" sz="8800" dirty="0" smtClean="0">
                <a:solidFill>
                  <a:srgbClr val="AE1276"/>
                </a:solidFill>
                <a:latin typeface="Times New Roman" panose="02020603050405020304" pitchFamily="18" charset="0"/>
                <a:cs typeface="Times New Roman" panose="02020603050405020304" pitchFamily="18" charset="0"/>
              </a:rPr>
            </a:br>
            <a:r>
              <a:rPr lang="en-US" sz="8800" dirty="0" smtClean="0">
                <a:solidFill>
                  <a:srgbClr val="AE1276"/>
                </a:solidFill>
                <a:latin typeface="Times New Roman" panose="02020603050405020304" pitchFamily="18" charset="0"/>
                <a:cs typeface="Times New Roman" panose="02020603050405020304" pitchFamily="18" charset="0"/>
              </a:rPr>
              <a:t>everybody</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5428775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39505" y="709682"/>
            <a:ext cx="10058400" cy="5554639"/>
          </a:xfrm>
        </p:spPr>
        <p:txBody>
          <a:bodyPr>
            <a:normAutofit/>
          </a:bodyPr>
          <a:lstStyle/>
          <a:p>
            <a:pPr marL="0" indent="0">
              <a:spcBef>
                <a:spcPts val="0"/>
              </a:spcBef>
              <a:buNone/>
            </a:pPr>
            <a:r>
              <a:rPr lang="en-US" sz="4800" dirty="0" smtClean="0">
                <a:latin typeface="Times New Roman" panose="02020603050405020304" pitchFamily="18" charset="0"/>
                <a:cs typeface="Times New Roman" panose="02020603050405020304" pitchFamily="18" charset="0"/>
              </a:rPr>
              <a:t>Which one of the following </a:t>
            </a:r>
          </a:p>
          <a:p>
            <a:pPr marL="0" indent="0">
              <a:spcBef>
                <a:spcPts val="0"/>
              </a:spcBef>
              <a:buNone/>
            </a:pPr>
            <a:r>
              <a:rPr lang="en-US" sz="4800" dirty="0" smtClean="0">
                <a:latin typeface="Times New Roman" panose="02020603050405020304" pitchFamily="18" charset="0"/>
                <a:cs typeface="Times New Roman" panose="02020603050405020304" pitchFamily="18" charset="0"/>
              </a:rPr>
              <a:t>does </a:t>
            </a:r>
            <a:r>
              <a:rPr lang="en-US" sz="4800" b="1" i="1" dirty="0" smtClean="0">
                <a:latin typeface="Times New Roman" panose="02020603050405020304" pitchFamily="18" charset="0"/>
                <a:cs typeface="Times New Roman" panose="02020603050405020304" pitchFamily="18" charset="0"/>
              </a:rPr>
              <a:t>not</a:t>
            </a:r>
            <a:r>
              <a:rPr lang="en-US" sz="4800" dirty="0" smtClean="0">
                <a:latin typeface="Times New Roman" panose="02020603050405020304" pitchFamily="18" charset="0"/>
                <a:cs typeface="Times New Roman" panose="02020603050405020304" pitchFamily="18" charset="0"/>
              </a:rPr>
              <a:t> require a citation? </a:t>
            </a:r>
          </a:p>
          <a:p>
            <a:pPr marL="0" indent="0">
              <a:buNone/>
            </a:pPr>
            <a:endParaRPr lang="en-US" sz="48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A paraphrase you created</a:t>
            </a:r>
            <a:endParaRPr lang="en-US" sz="2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A quotation</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Your analysis of a journal article</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An interview you conducted</a:t>
            </a:r>
          </a:p>
          <a:p>
            <a:pPr marL="514350" indent="-514350">
              <a:buFont typeface="+mj-lt"/>
              <a:buAutoNum type="arabicPeriod"/>
            </a:pP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0962" y="1120054"/>
            <a:ext cx="1176943" cy="1775062"/>
          </a:xfrm>
          <a:prstGeom prst="rect">
            <a:avLst/>
          </a:prstGeom>
        </p:spPr>
      </p:pic>
    </p:spTree>
    <p:extLst>
      <p:ext uri="{BB962C8B-B14F-4D97-AF65-F5344CB8AC3E}">
        <p14:creationId xmlns:p14="http://schemas.microsoft.com/office/powerpoint/2010/main" val="24046449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083" y="3153782"/>
            <a:ext cx="10058400" cy="1349764"/>
          </a:xfrm>
        </p:spPr>
        <p:txBody>
          <a:bodyPr/>
          <a:lstStyle/>
          <a:p>
            <a:pPr marL="395288" indent="-395288">
              <a:buNone/>
            </a:pPr>
            <a:r>
              <a:rPr lang="en-US" sz="2800" dirty="0" smtClean="0">
                <a:latin typeface="Times New Roman" panose="02020603050405020304" pitchFamily="18" charset="0"/>
                <a:cs typeface="Times New Roman" panose="02020603050405020304" pitchFamily="18" charset="0"/>
              </a:rPr>
              <a:t>3. Your </a:t>
            </a:r>
            <a:r>
              <a:rPr lang="en-US" sz="2800" dirty="0">
                <a:latin typeface="Times New Roman" panose="02020603050405020304" pitchFamily="18" charset="0"/>
                <a:cs typeface="Times New Roman" panose="02020603050405020304" pitchFamily="18" charset="0"/>
              </a:rPr>
              <a:t>analysis of a journal </a:t>
            </a:r>
            <a:r>
              <a:rPr lang="en-US" sz="2800" dirty="0" smtClean="0">
                <a:latin typeface="Times New Roman" panose="02020603050405020304" pitchFamily="18" charset="0"/>
                <a:cs typeface="Times New Roman" panose="02020603050405020304" pitchFamily="18" charset="0"/>
              </a:rPr>
              <a:t>article (your analysis is your own ideas—therefore, no citation is needed)</a:t>
            </a: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endParaRPr lang="en-US" dirty="0"/>
          </a:p>
        </p:txBody>
      </p:sp>
      <p:sp>
        <p:nvSpPr>
          <p:cNvPr id="4"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Answer</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417" y="1264020"/>
            <a:ext cx="1730066" cy="1500348"/>
          </a:xfrm>
          <a:prstGeom prst="rect">
            <a:avLst/>
          </a:prstGeom>
        </p:spPr>
      </p:pic>
    </p:spTree>
    <p:extLst>
      <p:ext uri="{BB962C8B-B14F-4D97-AF65-F5344CB8AC3E}">
        <p14:creationId xmlns:p14="http://schemas.microsoft.com/office/powerpoint/2010/main" val="10754081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4663" y="600500"/>
            <a:ext cx="10670274" cy="6400801"/>
          </a:xfrm>
        </p:spPr>
        <p:txBody>
          <a:bodyPr>
            <a:normAutofit/>
          </a:bodyPr>
          <a:lstStyle/>
          <a:p>
            <a:pPr marL="0" indent="0">
              <a:spcBef>
                <a:spcPts val="0"/>
              </a:spcBef>
              <a:buNone/>
            </a:pPr>
            <a:r>
              <a:rPr lang="en-US" sz="4800" dirty="0" smtClean="0">
                <a:latin typeface="Times New Roman" panose="02020603050405020304" pitchFamily="18" charset="0"/>
                <a:cs typeface="Times New Roman" panose="02020603050405020304" pitchFamily="18" charset="0"/>
              </a:rPr>
              <a:t>How do you avoid plagiarizing?</a:t>
            </a:r>
            <a:br>
              <a:rPr lang="en-US" sz="4800" dirty="0" smtClean="0">
                <a:latin typeface="Times New Roman" panose="02020603050405020304" pitchFamily="18" charset="0"/>
                <a:cs typeface="Times New Roman" panose="02020603050405020304" pitchFamily="18" charset="0"/>
              </a:rPr>
            </a:br>
            <a:r>
              <a:rPr lang="en-US" sz="4800" dirty="0" smtClean="0">
                <a:latin typeface="Times New Roman" panose="02020603050405020304" pitchFamily="18" charset="0"/>
                <a:cs typeface="Times New Roman" panose="02020603050405020304" pitchFamily="18" charset="0"/>
              </a:rPr>
              <a:t>Choose ALL that apply.</a:t>
            </a:r>
          </a:p>
          <a:p>
            <a:pPr marL="0" indent="0">
              <a:spcBef>
                <a:spcPts val="0"/>
              </a:spcBef>
              <a:buNone/>
            </a:pPr>
            <a:endParaRPr lang="en-US" sz="32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Keep careful notes</a:t>
            </a:r>
            <a:endParaRPr lang="en-US" sz="2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Avoid cutting and pasting material into your paper</a:t>
            </a:r>
            <a:endParaRPr lang="en-US" sz="2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Enclose all quotations and paraphrases in quotation marks</a:t>
            </a:r>
            <a:endParaRPr lang="en-US" sz="2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Cite everything that does not come out of your own head</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Cite all patchwriting carefully</a:t>
            </a:r>
          </a:p>
          <a:p>
            <a:pPr marL="514350" indent="-514350">
              <a:buFont typeface="+mj-lt"/>
              <a:buAutoNum type="arabicPeriod"/>
            </a:pPr>
            <a:r>
              <a:rPr lang="en-US" sz="2800" dirty="0" smtClean="0">
                <a:latin typeface="Times New Roman" panose="02020603050405020304" pitchFamily="18" charset="0"/>
                <a:cs typeface="Times New Roman" panose="02020603050405020304" pitchFamily="18" charset="0"/>
              </a:rPr>
              <a:t>Put quotation marks around all of the words taken from a source</a:t>
            </a:r>
          </a:p>
          <a:p>
            <a:pPr marL="514350" indent="-514350">
              <a:buFont typeface="+mj-lt"/>
              <a:buAutoNum type="arabicPeriod"/>
            </a:pP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994" y="778860"/>
            <a:ext cx="1176943" cy="1775062"/>
          </a:xfrm>
          <a:prstGeom prst="rect">
            <a:avLst/>
          </a:prstGeom>
        </p:spPr>
      </p:pic>
    </p:spTree>
    <p:extLst>
      <p:ext uri="{BB962C8B-B14F-4D97-AF65-F5344CB8AC3E}">
        <p14:creationId xmlns:p14="http://schemas.microsoft.com/office/powerpoint/2010/main" val="37872515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45" y="1470557"/>
            <a:ext cx="10465559" cy="6091385"/>
          </a:xfrm>
        </p:spPr>
        <p:txBody>
          <a:bodyPr>
            <a:normAutofit fontScale="55000" lnSpcReduction="20000"/>
          </a:bodyPr>
          <a:lstStyle/>
          <a:p>
            <a:pPr marL="514350" indent="-514350">
              <a:buFont typeface="+mj-lt"/>
              <a:buAutoNum type="arabicPeriod"/>
            </a:pPr>
            <a:r>
              <a:rPr lang="en-US" sz="5100" dirty="0">
                <a:latin typeface="Times New Roman" panose="02020603050405020304" pitchFamily="18" charset="0"/>
                <a:cs typeface="Times New Roman" panose="02020603050405020304" pitchFamily="18" charset="0"/>
              </a:rPr>
              <a:t>Keep careful </a:t>
            </a:r>
            <a:r>
              <a:rPr lang="en-US" sz="5100" dirty="0" smtClean="0">
                <a:latin typeface="Times New Roman" panose="02020603050405020304" pitchFamily="18" charset="0"/>
                <a:cs typeface="Times New Roman" panose="02020603050405020304" pitchFamily="18" charset="0"/>
              </a:rPr>
              <a:t>notes – </a:t>
            </a:r>
            <a:r>
              <a:rPr lang="en-US" sz="5100" dirty="0" smtClean="0">
                <a:solidFill>
                  <a:srgbClr val="AE1276"/>
                </a:solidFill>
                <a:latin typeface="Times New Roman" panose="02020603050405020304" pitchFamily="18" charset="0"/>
                <a:cs typeface="Times New Roman" panose="02020603050405020304" pitchFamily="18" charset="0"/>
              </a:rPr>
              <a:t>YES! Keeping careful notes can avoid problems later on.</a:t>
            </a:r>
            <a:endParaRPr lang="en-US" sz="5100" dirty="0">
              <a:solidFill>
                <a:srgbClr val="AE1276"/>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5100" dirty="0">
                <a:latin typeface="Times New Roman" panose="02020603050405020304" pitchFamily="18" charset="0"/>
                <a:cs typeface="Times New Roman" panose="02020603050405020304" pitchFamily="18" charset="0"/>
              </a:rPr>
              <a:t>Avoid cutting and pasting material into your </a:t>
            </a:r>
            <a:r>
              <a:rPr lang="en-US" sz="5100" dirty="0" smtClean="0">
                <a:latin typeface="Times New Roman" panose="02020603050405020304" pitchFamily="18" charset="0"/>
                <a:cs typeface="Times New Roman" panose="02020603050405020304" pitchFamily="18" charset="0"/>
              </a:rPr>
              <a:t>paper – </a:t>
            </a:r>
            <a:r>
              <a:rPr lang="en-US" sz="5100" dirty="0" smtClean="0">
                <a:solidFill>
                  <a:srgbClr val="AE1276"/>
                </a:solidFill>
                <a:latin typeface="Times New Roman" panose="02020603050405020304" pitchFamily="18" charset="0"/>
                <a:cs typeface="Times New Roman" panose="02020603050405020304" pitchFamily="18" charset="0"/>
              </a:rPr>
              <a:t>YES! This can make it difficult to remember what is your own writing.</a:t>
            </a:r>
            <a:endParaRPr lang="en-US" sz="5100" dirty="0">
              <a:solidFill>
                <a:srgbClr val="AE1276"/>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5100" dirty="0">
                <a:latin typeface="Times New Roman" panose="02020603050405020304" pitchFamily="18" charset="0"/>
                <a:cs typeface="Times New Roman" panose="02020603050405020304" pitchFamily="18" charset="0"/>
              </a:rPr>
              <a:t>Enclose all quotations and paraphrases in quotation </a:t>
            </a:r>
            <a:r>
              <a:rPr lang="en-US" sz="5100" dirty="0" smtClean="0">
                <a:latin typeface="Times New Roman" panose="02020603050405020304" pitchFamily="18" charset="0"/>
                <a:cs typeface="Times New Roman" panose="02020603050405020304" pitchFamily="18" charset="0"/>
              </a:rPr>
              <a:t>marks – </a:t>
            </a:r>
            <a:r>
              <a:rPr lang="en-US" sz="5100" dirty="0" smtClean="0">
                <a:solidFill>
                  <a:srgbClr val="AE1276"/>
                </a:solidFill>
                <a:latin typeface="Times New Roman" panose="02020603050405020304" pitchFamily="18" charset="0"/>
                <a:cs typeface="Times New Roman" panose="02020603050405020304" pitchFamily="18" charset="0"/>
              </a:rPr>
              <a:t>NO! Paraphrases must be cited but they should not be in quotation marks. Only quotations go in quotation marks.</a:t>
            </a:r>
            <a:endParaRPr lang="en-US" sz="5100" dirty="0">
              <a:solidFill>
                <a:srgbClr val="AE1276"/>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5100" dirty="0">
                <a:latin typeface="Times New Roman" panose="02020603050405020304" pitchFamily="18" charset="0"/>
                <a:cs typeface="Times New Roman" panose="02020603050405020304" pitchFamily="18" charset="0"/>
              </a:rPr>
              <a:t>Cite everything that does not come out of your own </a:t>
            </a:r>
            <a:r>
              <a:rPr lang="en-US" sz="5100" dirty="0" smtClean="0">
                <a:latin typeface="Times New Roman" panose="02020603050405020304" pitchFamily="18" charset="0"/>
                <a:cs typeface="Times New Roman" panose="02020603050405020304" pitchFamily="18" charset="0"/>
              </a:rPr>
              <a:t>head – </a:t>
            </a:r>
            <a:r>
              <a:rPr lang="en-US" sz="5100" dirty="0" smtClean="0">
                <a:solidFill>
                  <a:srgbClr val="AE1276"/>
                </a:solidFill>
                <a:latin typeface="Times New Roman" panose="02020603050405020304" pitchFamily="18" charset="0"/>
                <a:cs typeface="Times New Roman" panose="02020603050405020304" pitchFamily="18" charset="0"/>
              </a:rPr>
              <a:t>YES! This is your rule of thumb!</a:t>
            </a:r>
            <a:endParaRPr lang="en-US" sz="5100" dirty="0">
              <a:solidFill>
                <a:srgbClr val="AE1276"/>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5100" dirty="0">
                <a:latin typeface="Times New Roman" panose="02020603050405020304" pitchFamily="18" charset="0"/>
                <a:cs typeface="Times New Roman" panose="02020603050405020304" pitchFamily="18" charset="0"/>
              </a:rPr>
              <a:t>Cite all patchwriting </a:t>
            </a:r>
            <a:r>
              <a:rPr lang="en-US" sz="5100" dirty="0" smtClean="0">
                <a:latin typeface="Times New Roman" panose="02020603050405020304" pitchFamily="18" charset="0"/>
                <a:cs typeface="Times New Roman" panose="02020603050405020304" pitchFamily="18" charset="0"/>
              </a:rPr>
              <a:t>carefully– </a:t>
            </a:r>
            <a:r>
              <a:rPr lang="en-US" sz="5100" dirty="0" smtClean="0">
                <a:solidFill>
                  <a:srgbClr val="AE1276"/>
                </a:solidFill>
                <a:latin typeface="Times New Roman" panose="02020603050405020304" pitchFamily="18" charset="0"/>
                <a:cs typeface="Times New Roman" panose="02020603050405020304" pitchFamily="18" charset="0"/>
              </a:rPr>
              <a:t>NO! </a:t>
            </a:r>
            <a:r>
              <a:rPr lang="en-US" sz="5100" i="1" dirty="0" smtClean="0">
                <a:solidFill>
                  <a:srgbClr val="AE1276"/>
                </a:solidFill>
                <a:latin typeface="Times New Roman" panose="02020603050405020304" pitchFamily="18" charset="0"/>
                <a:cs typeface="Times New Roman" panose="02020603050405020304" pitchFamily="18" charset="0"/>
              </a:rPr>
              <a:t>No</a:t>
            </a:r>
            <a:r>
              <a:rPr lang="en-US" sz="5100" dirty="0" smtClean="0">
                <a:solidFill>
                  <a:srgbClr val="AE1276"/>
                </a:solidFill>
                <a:latin typeface="Times New Roman" panose="02020603050405020304" pitchFamily="18" charset="0"/>
                <a:cs typeface="Times New Roman" panose="02020603050405020304" pitchFamily="18" charset="0"/>
              </a:rPr>
              <a:t> amount of patchwriting is acceptable.</a:t>
            </a:r>
            <a:endParaRPr lang="en-US" sz="5100" dirty="0">
              <a:solidFill>
                <a:srgbClr val="AE1276"/>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5100" dirty="0">
                <a:latin typeface="Times New Roman" panose="02020603050405020304" pitchFamily="18" charset="0"/>
                <a:cs typeface="Times New Roman" panose="02020603050405020304" pitchFamily="18" charset="0"/>
              </a:rPr>
              <a:t>Put quotation marks around all of the words taken from a </a:t>
            </a:r>
            <a:r>
              <a:rPr lang="en-US" sz="5100" dirty="0" smtClean="0">
                <a:latin typeface="Times New Roman" panose="02020603050405020304" pitchFamily="18" charset="0"/>
                <a:cs typeface="Times New Roman" panose="02020603050405020304" pitchFamily="18" charset="0"/>
              </a:rPr>
              <a:t>source – </a:t>
            </a:r>
            <a:r>
              <a:rPr lang="en-US" sz="5100" dirty="0" smtClean="0">
                <a:solidFill>
                  <a:srgbClr val="AE1276"/>
                </a:solidFill>
                <a:latin typeface="Times New Roman" panose="02020603050405020304" pitchFamily="18" charset="0"/>
                <a:cs typeface="Times New Roman" panose="02020603050405020304" pitchFamily="18" charset="0"/>
              </a:rPr>
              <a:t>YES! There are NO exceptions to this rule.</a:t>
            </a:r>
            <a:endParaRPr lang="en-US" sz="5100" dirty="0">
              <a:solidFill>
                <a:srgbClr val="AE1276"/>
              </a:solidFill>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endParaRPr lang="en-US" dirty="0"/>
          </a:p>
        </p:txBody>
      </p:sp>
      <p:sp>
        <p:nvSpPr>
          <p:cNvPr id="4" name="Title 1"/>
          <p:cNvSpPr>
            <a:spLocks noGrp="1"/>
          </p:cNvSpPr>
          <p:nvPr>
            <p:ph type="title"/>
          </p:nvPr>
        </p:nvSpPr>
        <p:spPr>
          <a:xfrm>
            <a:off x="862081" y="260458"/>
            <a:ext cx="10058400" cy="1371600"/>
          </a:xfrm>
        </p:spPr>
        <p:txBody>
          <a:bodyPr/>
          <a:lstStyle/>
          <a:p>
            <a:pPr algn="ctr"/>
            <a:r>
              <a:rPr lang="en-US" dirty="0" smtClean="0">
                <a:latin typeface="Times New Roman" panose="02020603050405020304" pitchFamily="18" charset="0"/>
                <a:cs typeface="Times New Roman" panose="02020603050405020304" pitchFamily="18" charset="0"/>
              </a:rPr>
              <a:t>Answers</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1143" y="714104"/>
            <a:ext cx="1376497" cy="1193726"/>
          </a:xfrm>
          <a:prstGeom prst="rect">
            <a:avLst/>
          </a:prstGeom>
        </p:spPr>
      </p:pic>
    </p:spTree>
    <p:extLst>
      <p:ext uri="{BB962C8B-B14F-4D97-AF65-F5344CB8AC3E}">
        <p14:creationId xmlns:p14="http://schemas.microsoft.com/office/powerpoint/2010/main" val="18635725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69560" y="421476"/>
            <a:ext cx="10058400" cy="1371600"/>
          </a:xfrm>
        </p:spPr>
        <p:txBody>
          <a:bodyPr/>
          <a:lstStyle/>
          <a:p>
            <a:pPr algn="ctr"/>
            <a:r>
              <a:rPr lang="en-US" dirty="0" smtClean="0">
                <a:latin typeface="Times New Roman" panose="02020603050405020304" pitchFamily="18" charset="0"/>
                <a:cs typeface="Times New Roman" panose="02020603050405020304" pitchFamily="18" charset="0"/>
              </a:rPr>
              <a:t>The bottom line</a:t>
            </a:r>
            <a:endParaRPr lang="en-US" dirty="0">
              <a:latin typeface="Times New Roman" panose="02020603050405020304" pitchFamily="18" charset="0"/>
              <a:cs typeface="Times New Roman" panose="02020603050405020304" pitchFamily="18" charset="0"/>
            </a:endParaRPr>
          </a:p>
        </p:txBody>
      </p:sp>
      <p:sp>
        <p:nvSpPr>
          <p:cNvPr id="6" name="Oval 5"/>
          <p:cNvSpPr/>
          <p:nvPr/>
        </p:nvSpPr>
        <p:spPr>
          <a:xfrm>
            <a:off x="1411406" y="1793077"/>
            <a:ext cx="3548418" cy="333005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08579" y="2857940"/>
            <a:ext cx="2142698" cy="1200329"/>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Citations </a:t>
            </a:r>
            <a:r>
              <a:rPr lang="en-US" u="sng" dirty="0" smtClean="0">
                <a:latin typeface="Times New Roman" panose="02020603050405020304" pitchFamily="18" charset="0"/>
                <a:cs typeface="Times New Roman" panose="02020603050405020304" pitchFamily="18" charset="0"/>
              </a:rPr>
              <a:t>and</a:t>
            </a:r>
            <a:r>
              <a:rPr lang="en-US" dirty="0" smtClean="0">
                <a:latin typeface="Times New Roman" panose="02020603050405020304" pitchFamily="18" charset="0"/>
                <a:cs typeface="Times New Roman" panose="02020603050405020304" pitchFamily="18" charset="0"/>
              </a:rPr>
              <a:t> quotation marks for all </a:t>
            </a:r>
            <a:r>
              <a:rPr lang="en-US" b="1" i="1" dirty="0" smtClean="0">
                <a:latin typeface="Times New Roman" panose="02020603050405020304" pitchFamily="18" charset="0"/>
                <a:cs typeface="Times New Roman" panose="02020603050405020304" pitchFamily="18" charset="0"/>
              </a:rPr>
              <a:t>words</a:t>
            </a:r>
            <a:r>
              <a:rPr lang="en-US" dirty="0" smtClean="0">
                <a:latin typeface="Times New Roman" panose="02020603050405020304" pitchFamily="18" charset="0"/>
                <a:cs typeface="Times New Roman" panose="02020603050405020304" pitchFamily="18" charset="0"/>
              </a:rPr>
              <a:t> from sources</a:t>
            </a:r>
            <a:endParaRPr lang="en-US" dirty="0">
              <a:latin typeface="Times New Roman" panose="02020603050405020304" pitchFamily="18" charset="0"/>
              <a:cs typeface="Times New Roman" panose="02020603050405020304" pitchFamily="18" charset="0"/>
            </a:endParaRPr>
          </a:p>
        </p:txBody>
      </p:sp>
      <p:sp>
        <p:nvSpPr>
          <p:cNvPr id="8" name="Oval 7"/>
          <p:cNvSpPr/>
          <p:nvPr/>
        </p:nvSpPr>
        <p:spPr>
          <a:xfrm>
            <a:off x="7037696" y="1793077"/>
            <a:ext cx="3548418" cy="333005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740556" y="3134938"/>
            <a:ext cx="2142698" cy="646331"/>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Citations for all </a:t>
            </a:r>
            <a:r>
              <a:rPr lang="en-US" b="1" i="1" dirty="0" smtClean="0">
                <a:latin typeface="Times New Roman" panose="02020603050405020304" pitchFamily="18" charset="0"/>
                <a:cs typeface="Times New Roman" panose="02020603050405020304" pitchFamily="18" charset="0"/>
              </a:rPr>
              <a:t>ideas</a:t>
            </a:r>
            <a:r>
              <a:rPr lang="en-US" dirty="0" smtClean="0">
                <a:latin typeface="Times New Roman" panose="02020603050405020304" pitchFamily="18" charset="0"/>
                <a:cs typeface="Times New Roman" panose="02020603050405020304" pitchFamily="18" charset="0"/>
              </a:rPr>
              <a:t> from sources</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472042" y="2734830"/>
            <a:ext cx="1053436" cy="1323439"/>
          </a:xfrm>
          <a:prstGeom prst="rect">
            <a:avLst/>
          </a:prstGeom>
          <a:noFill/>
        </p:spPr>
        <p:txBody>
          <a:bodyPr wrap="square" rtlCol="0">
            <a:spAutoFit/>
          </a:bodyPr>
          <a:lstStyle/>
          <a:p>
            <a:r>
              <a:rPr lang="en-US" sz="8000" b="1" dirty="0" smtClean="0">
                <a:solidFill>
                  <a:srgbClr val="AE1276"/>
                </a:solidFill>
                <a:latin typeface="Freestyle Script" panose="030804020302050B0404" pitchFamily="66" charset="0"/>
              </a:rPr>
              <a:t>and</a:t>
            </a:r>
            <a:endParaRPr lang="en-US" sz="8000" b="1" dirty="0">
              <a:solidFill>
                <a:srgbClr val="AE1276"/>
              </a:solidFill>
              <a:latin typeface="Freestyle Script" panose="030804020302050B0404" pitchFamily="66" charset="0"/>
            </a:endParaRPr>
          </a:p>
        </p:txBody>
      </p:sp>
    </p:spTree>
    <p:extLst>
      <p:ext uri="{BB962C8B-B14F-4D97-AF65-F5344CB8AC3E}">
        <p14:creationId xmlns:p14="http://schemas.microsoft.com/office/powerpoint/2010/main" val="32581518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89376" y="395476"/>
            <a:ext cx="10058400" cy="1371600"/>
          </a:xfrm>
        </p:spPr>
        <p:txBody>
          <a:bodyPr>
            <a:normAutofit/>
          </a:bodyPr>
          <a:lstStyle/>
          <a:p>
            <a:pPr algn="ctr"/>
            <a:r>
              <a:rPr lang="en-US" sz="4400" dirty="0" smtClean="0">
                <a:latin typeface="Times New Roman" panose="02020603050405020304" pitchFamily="18" charset="0"/>
                <a:cs typeface="Times New Roman" panose="02020603050405020304" pitchFamily="18" charset="0"/>
              </a:rPr>
              <a:t>Need more hel</a:t>
            </a:r>
            <a:r>
              <a:rPr lang="en-US" sz="4400" dirty="0">
                <a:latin typeface="Times New Roman" panose="02020603050405020304" pitchFamily="18" charset="0"/>
                <a:cs typeface="Times New Roman" panose="02020603050405020304" pitchFamily="18" charset="0"/>
              </a:rPr>
              <a:t>p</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88290" y="2485582"/>
            <a:ext cx="10453633"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Keuka College Writing Center has many resources </a:t>
            </a:r>
            <a:r>
              <a:rPr lang="en-US" sz="2400" dirty="0">
                <a:latin typeface="Times New Roman" panose="02020603050405020304" pitchFamily="18" charset="0"/>
                <a:cs typeface="Times New Roman" panose="02020603050405020304" pitchFamily="18" charset="0"/>
              </a:rPr>
              <a:t>at </a:t>
            </a:r>
            <a:r>
              <a:rPr lang="en-US" sz="2400" dirty="0" smtClean="0">
                <a:latin typeface="Times New Roman" panose="02020603050405020304" pitchFamily="18" charset="0"/>
                <a:cs typeface="Times New Roman" panose="02020603050405020304" pitchFamily="18" charset="0"/>
                <a:hlinkClick r:id="rId2"/>
              </a:rPr>
              <a:t>bit.ly/3fkhgvP</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Online Writing Lab (OWL) at Purdue University has a very helpful site: </a:t>
            </a:r>
            <a:r>
              <a:rPr lang="en-US" sz="2400" dirty="0" smtClean="0">
                <a:latin typeface="Times New Roman" panose="02020603050405020304" pitchFamily="18" charset="0"/>
                <a:cs typeface="Times New Roman" panose="02020603050405020304" pitchFamily="18" charset="0"/>
                <a:hlinkClick r:id="rId3"/>
              </a:rPr>
              <a:t>https</a:t>
            </a:r>
            <a:r>
              <a:rPr lang="en-US" sz="2400" dirty="0">
                <a:latin typeface="Times New Roman" panose="02020603050405020304" pitchFamily="18" charset="0"/>
                <a:cs typeface="Times New Roman" panose="02020603050405020304" pitchFamily="18" charset="0"/>
                <a:hlinkClick r:id="rId3"/>
              </a:rPr>
              <a:t>://owl.english.purdue.edu/owl/resource/589/01</a:t>
            </a:r>
            <a:r>
              <a:rPr lang="en-US" sz="2400" dirty="0" smtClean="0">
                <a:latin typeface="Times New Roman" panose="02020603050405020304" pitchFamily="18" charset="0"/>
                <a:cs typeface="Times New Roman" panose="02020603050405020304" pitchFamily="18" charset="0"/>
                <a:hlinkClick r:id="rId3"/>
              </a:rPr>
              <a:t>/</a:t>
            </a: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Writing Center is always happy to help with your individual questions! Contact </a:t>
            </a:r>
            <a:r>
              <a:rPr lang="en-US" sz="2400" dirty="0" smtClean="0">
                <a:latin typeface="Times New Roman" panose="02020603050405020304" pitchFamily="18" charset="0"/>
                <a:cs typeface="Times New Roman" panose="02020603050405020304" pitchFamily="18" charset="0"/>
              </a:rPr>
              <a:t>us at writingcenter@keuka.edu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1163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The “P” </a:t>
            </a:r>
            <a:r>
              <a:rPr lang="en-US" dirty="0" err="1" smtClean="0">
                <a:latin typeface="Times New Roman" panose="02020603050405020304" pitchFamily="18" charset="0"/>
                <a:cs typeface="Times New Roman" panose="02020603050405020304" pitchFamily="18" charset="0"/>
              </a:rPr>
              <a:t>WOrd</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61708" y="4453462"/>
            <a:ext cx="9070848" cy="457201"/>
          </a:xfrm>
        </p:spPr>
        <p:txBody>
          <a:bodyPr>
            <a:noAutofit/>
          </a:bodyPr>
          <a:lstStyle/>
          <a:p>
            <a:r>
              <a:rPr lang="en-US" sz="2400" dirty="0" smtClean="0">
                <a:latin typeface="Times New Roman" panose="02020603050405020304" pitchFamily="18" charset="0"/>
                <a:cs typeface="Times New Roman" panose="02020603050405020304" pitchFamily="18" charset="0"/>
              </a:rPr>
              <a:t>Produced by the Keuka College Writing </a:t>
            </a:r>
            <a:r>
              <a:rPr lang="en-US" sz="2400" dirty="0" smtClean="0">
                <a:latin typeface="Times New Roman" panose="02020603050405020304" pitchFamily="18" charset="0"/>
                <a:cs typeface="Times New Roman" panose="02020603050405020304" pitchFamily="18" charset="0"/>
              </a:rPr>
              <a:t>Center</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Sept. 2021</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074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538" y="477673"/>
            <a:ext cx="11216184" cy="5909479"/>
          </a:xfrm>
        </p:spPr>
        <p:txBody>
          <a:bodyPr>
            <a:normAutofit/>
          </a:bodyPr>
          <a:lstStyle/>
          <a:p>
            <a:pPr marL="0" indent="0" algn="ctr">
              <a:spcBef>
                <a:spcPts val="0"/>
              </a:spcBef>
              <a:buNone/>
            </a:pPr>
            <a:r>
              <a:rPr lang="en-US" sz="6000" dirty="0" smtClean="0">
                <a:solidFill>
                  <a:srgbClr val="AE1276"/>
                </a:solidFill>
                <a:latin typeface="Times New Roman" panose="02020603050405020304" pitchFamily="18" charset="0"/>
                <a:cs typeface="Times New Roman" panose="02020603050405020304" pitchFamily="18" charset="0"/>
              </a:rPr>
              <a:t>Plagiarism cheats you, </a:t>
            </a:r>
          </a:p>
          <a:p>
            <a:pPr marL="0" indent="0" algn="ctr">
              <a:spcBef>
                <a:spcPts val="0"/>
              </a:spcBef>
              <a:buNone/>
            </a:pPr>
            <a:r>
              <a:rPr lang="en-US" sz="6000" dirty="0" smtClean="0">
                <a:latin typeface="Times New Roman" panose="02020603050405020304" pitchFamily="18" charset="0"/>
                <a:cs typeface="Times New Roman" panose="02020603050405020304" pitchFamily="18" charset="0"/>
              </a:rPr>
              <a:t>because it’s not the diploma </a:t>
            </a:r>
          </a:p>
          <a:p>
            <a:pPr marL="0" indent="0" algn="ctr">
              <a:spcBef>
                <a:spcPts val="0"/>
              </a:spcBef>
              <a:buNone/>
            </a:pPr>
            <a:r>
              <a:rPr lang="en-US" sz="6000" dirty="0" smtClean="0">
                <a:latin typeface="Times New Roman" panose="02020603050405020304" pitchFamily="18" charset="0"/>
                <a:cs typeface="Times New Roman" panose="02020603050405020304" pitchFamily="18" charset="0"/>
              </a:rPr>
              <a:t>that makes you </a:t>
            </a:r>
          </a:p>
          <a:p>
            <a:pPr marL="0" indent="0" algn="ctr">
              <a:spcBef>
                <a:spcPts val="0"/>
              </a:spcBef>
              <a:buNone/>
            </a:pPr>
            <a:r>
              <a:rPr lang="en-US" sz="6000" b="1" dirty="0" smtClean="0">
                <a:latin typeface="Times New Roman" panose="02020603050405020304" pitchFamily="18" charset="0"/>
                <a:cs typeface="Times New Roman" panose="02020603050405020304" pitchFamily="18" charset="0"/>
              </a:rPr>
              <a:t>an educated person</a:t>
            </a:r>
            <a:r>
              <a:rPr lang="en-US" sz="6000" dirty="0" smtClean="0">
                <a:latin typeface="Times New Roman" panose="02020603050405020304" pitchFamily="18" charset="0"/>
                <a:cs typeface="Times New Roman" panose="02020603050405020304" pitchFamily="18" charset="0"/>
              </a:rPr>
              <a:t>—</a:t>
            </a:r>
          </a:p>
          <a:p>
            <a:pPr marL="0" indent="0" algn="ctr">
              <a:spcBef>
                <a:spcPts val="0"/>
              </a:spcBef>
              <a:buNone/>
            </a:pPr>
            <a:r>
              <a:rPr lang="en-US" sz="6000" dirty="0" smtClean="0">
                <a:latin typeface="Times New Roman" panose="02020603050405020304" pitchFamily="18" charset="0"/>
                <a:cs typeface="Times New Roman" panose="02020603050405020304" pitchFamily="18" charset="0"/>
              </a:rPr>
              <a:t>it’s the education. </a:t>
            </a:r>
            <a:endParaRPr lang="en-US" sz="6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401" y="5089748"/>
            <a:ext cx="2270457" cy="1297404"/>
          </a:xfrm>
          <a:prstGeom prst="rect">
            <a:avLst/>
          </a:prstGeom>
        </p:spPr>
      </p:pic>
    </p:spTree>
    <p:extLst>
      <p:ext uri="{BB962C8B-B14F-4D97-AF65-F5344CB8AC3E}">
        <p14:creationId xmlns:p14="http://schemas.microsoft.com/office/powerpoint/2010/main" val="2772802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493" y="601866"/>
            <a:ext cx="10656627" cy="6140128"/>
          </a:xfrm>
        </p:spPr>
        <p:txBody>
          <a:bodyPr>
            <a:normAutofit fontScale="62500" lnSpcReduction="20000"/>
          </a:bodyPr>
          <a:lstStyle/>
          <a:p>
            <a:pPr marL="0" indent="0" algn="ctr">
              <a:spcBef>
                <a:spcPts val="0"/>
              </a:spcBef>
              <a:buNone/>
            </a:pPr>
            <a:r>
              <a:rPr lang="en-US" sz="6600" dirty="0">
                <a:latin typeface="Times New Roman" panose="02020603050405020304" pitchFamily="18" charset="0"/>
                <a:cs typeface="Times New Roman" panose="02020603050405020304" pitchFamily="18" charset="0"/>
              </a:rPr>
              <a:t>Remember that scene in </a:t>
            </a:r>
            <a:r>
              <a:rPr lang="en-US" sz="6600" i="1" dirty="0">
                <a:latin typeface="Times New Roman" panose="02020603050405020304" pitchFamily="18" charset="0"/>
                <a:cs typeface="Times New Roman" panose="02020603050405020304" pitchFamily="18" charset="0"/>
              </a:rPr>
              <a:t>The Wizard of </a:t>
            </a:r>
            <a:r>
              <a:rPr lang="en-US" sz="6600" i="1" dirty="0" smtClean="0">
                <a:latin typeface="Times New Roman" panose="02020603050405020304" pitchFamily="18" charset="0"/>
                <a:cs typeface="Times New Roman" panose="02020603050405020304" pitchFamily="18" charset="0"/>
              </a:rPr>
              <a:t>Oz</a:t>
            </a:r>
          </a:p>
          <a:p>
            <a:pPr marL="0" indent="0" algn="ctr">
              <a:spcBef>
                <a:spcPts val="0"/>
              </a:spcBef>
              <a:buNone/>
            </a:pPr>
            <a:r>
              <a:rPr lang="en-US" sz="6600" i="1" dirty="0" smtClean="0">
                <a:latin typeface="Times New Roman" panose="02020603050405020304" pitchFamily="18" charset="0"/>
                <a:cs typeface="Times New Roman" panose="02020603050405020304" pitchFamily="18" charset="0"/>
              </a:rPr>
              <a:t> </a:t>
            </a:r>
            <a:r>
              <a:rPr lang="en-US" sz="6600" dirty="0">
                <a:latin typeface="Times New Roman" panose="02020603050405020304" pitchFamily="18" charset="0"/>
                <a:cs typeface="Times New Roman" panose="02020603050405020304" pitchFamily="18" charset="0"/>
              </a:rPr>
              <a:t>where the Wizard gives the Scarecrow </a:t>
            </a:r>
            <a:endParaRPr lang="en-US" sz="6600" dirty="0" smtClean="0">
              <a:latin typeface="Times New Roman" panose="02020603050405020304" pitchFamily="18" charset="0"/>
              <a:cs typeface="Times New Roman" panose="02020603050405020304" pitchFamily="18" charset="0"/>
            </a:endParaRPr>
          </a:p>
          <a:p>
            <a:pPr marL="0" indent="0" algn="ctr">
              <a:spcBef>
                <a:spcPts val="0"/>
              </a:spcBef>
              <a:buNone/>
            </a:pPr>
            <a:r>
              <a:rPr lang="en-US" sz="6600" dirty="0" smtClean="0">
                <a:latin typeface="Times New Roman" panose="02020603050405020304" pitchFamily="18" charset="0"/>
                <a:cs typeface="Times New Roman" panose="02020603050405020304" pitchFamily="18" charset="0"/>
              </a:rPr>
              <a:t>a </a:t>
            </a:r>
            <a:r>
              <a:rPr lang="en-US" sz="6600" dirty="0">
                <a:latin typeface="Times New Roman" panose="02020603050405020304" pitchFamily="18" charset="0"/>
                <a:cs typeface="Times New Roman" panose="02020603050405020304" pitchFamily="18" charset="0"/>
              </a:rPr>
              <a:t>diploma instead of the brain he had wanted, and suddenly the Scarecrow becomes smart enough to rattle off an equation</a:t>
            </a:r>
            <a:r>
              <a:rPr lang="en-US" sz="6600" dirty="0" smtClean="0">
                <a:latin typeface="Times New Roman" panose="02020603050405020304" pitchFamily="18" charset="0"/>
                <a:cs typeface="Times New Roman" panose="02020603050405020304" pitchFamily="18" charset="0"/>
              </a:rPr>
              <a:t>?</a:t>
            </a:r>
          </a:p>
          <a:p>
            <a:pPr marL="0" indent="0" algn="ctr">
              <a:spcBef>
                <a:spcPts val="0"/>
              </a:spcBef>
              <a:buNone/>
            </a:pPr>
            <a:r>
              <a:rPr lang="en-US" sz="6600" dirty="0" smtClean="0">
                <a:latin typeface="Times New Roman" panose="02020603050405020304" pitchFamily="18" charset="0"/>
                <a:cs typeface="Times New Roman" panose="02020603050405020304" pitchFamily="18" charset="0"/>
              </a:rPr>
              <a:t> </a:t>
            </a:r>
            <a:endParaRPr lang="en-US" sz="6600" dirty="0">
              <a:latin typeface="Times New Roman" panose="02020603050405020304" pitchFamily="18" charset="0"/>
              <a:cs typeface="Times New Roman" panose="02020603050405020304" pitchFamily="18" charset="0"/>
            </a:endParaRPr>
          </a:p>
          <a:p>
            <a:pPr marL="0" indent="0" algn="ctr">
              <a:spcBef>
                <a:spcPts val="0"/>
              </a:spcBef>
              <a:buNone/>
            </a:pPr>
            <a:r>
              <a:rPr lang="en-US" sz="6600" dirty="0">
                <a:latin typeface="Times New Roman" panose="02020603050405020304" pitchFamily="18" charset="0"/>
                <a:cs typeface="Times New Roman" panose="02020603050405020304" pitchFamily="18" charset="0"/>
              </a:rPr>
              <a:t>Unfortunately, it doesn’t work that way. You pay a lot of money for your </a:t>
            </a:r>
            <a:r>
              <a:rPr lang="en-US" sz="6600" dirty="0" smtClean="0">
                <a:latin typeface="Times New Roman" panose="02020603050405020304" pitchFamily="18" charset="0"/>
                <a:cs typeface="Times New Roman" panose="02020603050405020304" pitchFamily="18" charset="0"/>
              </a:rPr>
              <a:t>education and you put a lot of time into it. </a:t>
            </a:r>
            <a:r>
              <a:rPr lang="en-US" sz="6600" dirty="0">
                <a:latin typeface="Times New Roman" panose="02020603050405020304" pitchFamily="18" charset="0"/>
                <a:cs typeface="Times New Roman" panose="02020603050405020304" pitchFamily="18" charset="0"/>
              </a:rPr>
              <a:t>If you don’t come out at the end of it as </a:t>
            </a:r>
            <a:r>
              <a:rPr lang="en-US" sz="6600" i="1" dirty="0">
                <a:latin typeface="Times New Roman" panose="02020603050405020304" pitchFamily="18" charset="0"/>
                <a:cs typeface="Times New Roman" panose="02020603050405020304" pitchFamily="18" charset="0"/>
              </a:rPr>
              <a:t>an educated person, </a:t>
            </a:r>
            <a:r>
              <a:rPr lang="en-US" sz="6600" dirty="0">
                <a:latin typeface="Times New Roman" panose="02020603050405020304" pitchFamily="18" charset="0"/>
                <a:cs typeface="Times New Roman" panose="02020603050405020304" pitchFamily="18" charset="0"/>
              </a:rPr>
              <a:t>you are not getting </a:t>
            </a:r>
            <a:r>
              <a:rPr lang="en-US" sz="6600" dirty="0" smtClean="0">
                <a:latin typeface="Times New Roman" panose="02020603050405020304" pitchFamily="18" charset="0"/>
                <a:cs typeface="Times New Roman" panose="02020603050405020304" pitchFamily="18" charset="0"/>
              </a:rPr>
              <a:t>the value of the education.</a:t>
            </a:r>
            <a:endParaRPr lang="en-US" sz="66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339036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764" y="279779"/>
            <a:ext cx="11821236" cy="6318913"/>
          </a:xfrm>
        </p:spPr>
        <p:txBody>
          <a:bodyPr>
            <a:normAutofit/>
          </a:bodyPr>
          <a:lstStyle/>
          <a:p>
            <a:pPr marL="0" indent="0" algn="ctr">
              <a:spcBef>
                <a:spcPts val="0"/>
              </a:spcBef>
              <a:buNone/>
            </a:pPr>
            <a:r>
              <a:rPr lang="en-US" sz="4800" dirty="0">
                <a:solidFill>
                  <a:srgbClr val="AE1276"/>
                </a:solidFill>
                <a:latin typeface="Times New Roman" panose="02020603050405020304" pitchFamily="18" charset="0"/>
                <a:cs typeface="Times New Roman" panose="02020603050405020304" pitchFamily="18" charset="0"/>
              </a:rPr>
              <a:t>Plagiarism </a:t>
            </a:r>
            <a:r>
              <a:rPr lang="en-US" sz="4800" dirty="0" smtClean="0">
                <a:solidFill>
                  <a:srgbClr val="AE1276"/>
                </a:solidFill>
                <a:latin typeface="Times New Roman" panose="02020603050405020304" pitchFamily="18" charset="0"/>
                <a:cs typeface="Times New Roman" panose="02020603050405020304" pitchFamily="18" charset="0"/>
              </a:rPr>
              <a:t>cheats </a:t>
            </a:r>
            <a:r>
              <a:rPr lang="en-US" sz="4800" dirty="0">
                <a:solidFill>
                  <a:srgbClr val="AE1276"/>
                </a:solidFill>
                <a:latin typeface="Times New Roman" panose="02020603050405020304" pitchFamily="18" charset="0"/>
                <a:cs typeface="Times New Roman" panose="02020603050405020304" pitchFamily="18" charset="0"/>
              </a:rPr>
              <a:t>your classmates</a:t>
            </a:r>
            <a:r>
              <a:rPr lang="en-US" sz="4800" dirty="0" smtClean="0">
                <a:solidFill>
                  <a:srgbClr val="AE1276"/>
                </a:solidFill>
                <a:latin typeface="Times New Roman" panose="02020603050405020304" pitchFamily="18" charset="0"/>
                <a:cs typeface="Times New Roman" panose="02020603050405020304" pitchFamily="18" charset="0"/>
              </a:rPr>
              <a:t>.</a:t>
            </a:r>
          </a:p>
          <a:p>
            <a:pPr marL="0" indent="0" algn="ctr">
              <a:spcBef>
                <a:spcPts val="0"/>
              </a:spcBef>
              <a:buNone/>
            </a:pPr>
            <a:r>
              <a:rPr lang="en-US" sz="1500" dirty="0" smtClean="0">
                <a:latin typeface="Times New Roman" panose="02020603050405020304" pitchFamily="18" charset="0"/>
                <a:cs typeface="Times New Roman" panose="02020603050405020304" pitchFamily="18" charset="0"/>
              </a:rPr>
              <a:t> </a:t>
            </a:r>
          </a:p>
          <a:p>
            <a:pPr marL="0" indent="0">
              <a:spcBef>
                <a:spcPts val="0"/>
              </a:spcBef>
              <a:buNone/>
            </a:pPr>
            <a:endParaRPr lang="en-US" sz="2800" dirty="0" smtClean="0">
              <a:latin typeface="Times New Roman" panose="02020603050405020304" pitchFamily="18" charset="0"/>
              <a:cs typeface="Times New Roman" panose="02020603050405020304" pitchFamily="18" charset="0"/>
            </a:endParaRPr>
          </a:p>
          <a:p>
            <a:pPr marL="0" indent="0">
              <a:spcBef>
                <a:spcPts val="0"/>
              </a:spcBef>
              <a:buNone/>
            </a:pPr>
            <a:r>
              <a:rPr lang="en-US" sz="2800" dirty="0" smtClean="0">
                <a:latin typeface="Times New Roman" panose="02020603050405020304" pitchFamily="18" charset="0"/>
                <a:cs typeface="Times New Roman" panose="02020603050405020304" pitchFamily="18" charset="0"/>
              </a:rPr>
              <a:t>If you </a:t>
            </a:r>
            <a:r>
              <a:rPr lang="en-US" sz="2800" dirty="0">
                <a:latin typeface="Times New Roman" panose="02020603050405020304" pitchFamily="18" charset="0"/>
                <a:cs typeface="Times New Roman" panose="02020603050405020304" pitchFamily="18" charset="0"/>
              </a:rPr>
              <a:t>worked hard and earned a B on an </a:t>
            </a:r>
            <a:r>
              <a:rPr lang="en-US" sz="2800" dirty="0" smtClean="0">
                <a:latin typeface="Times New Roman" panose="02020603050405020304" pitchFamily="18" charset="0"/>
                <a:cs typeface="Times New Roman" panose="02020603050405020304" pitchFamily="18" charset="0"/>
              </a:rPr>
              <a:t>assignment but the </a:t>
            </a:r>
            <a:r>
              <a:rPr lang="en-US" sz="2800" dirty="0">
                <a:latin typeface="Times New Roman" panose="02020603050405020304" pitchFamily="18" charset="0"/>
                <a:cs typeface="Times New Roman" panose="02020603050405020304" pitchFamily="18" charset="0"/>
              </a:rPr>
              <a:t>person in the next </a:t>
            </a:r>
            <a:r>
              <a:rPr lang="en-US" sz="2800" dirty="0" smtClean="0">
                <a:latin typeface="Times New Roman" panose="02020603050405020304" pitchFamily="18" charset="0"/>
                <a:cs typeface="Times New Roman" panose="02020603050405020304" pitchFamily="18" charset="0"/>
              </a:rPr>
              <a:t>seat plagiarized </a:t>
            </a:r>
            <a:r>
              <a:rPr lang="en-US" sz="2800" dirty="0">
                <a:latin typeface="Times New Roman" panose="02020603050405020304" pitchFamily="18" charset="0"/>
                <a:cs typeface="Times New Roman" panose="02020603050405020304" pitchFamily="18" charset="0"/>
              </a:rPr>
              <a:t>and got an </a:t>
            </a:r>
            <a:r>
              <a:rPr lang="en-US" sz="2800" dirty="0" smtClean="0">
                <a:latin typeface="Times New Roman" panose="02020603050405020304" pitchFamily="18" charset="0"/>
                <a:cs typeface="Times New Roman" panose="02020603050405020304" pitchFamily="18" charset="0"/>
              </a:rPr>
              <a:t>A, how would you feel? </a:t>
            </a:r>
          </a:p>
          <a:p>
            <a:pPr marL="0" indent="0">
              <a:spcBef>
                <a:spcPts val="0"/>
              </a:spcBef>
              <a:buNone/>
            </a:pPr>
            <a:endParaRPr lang="en-US" sz="2800" dirty="0" smtClean="0">
              <a:latin typeface="Times New Roman" panose="02020603050405020304" pitchFamily="18" charset="0"/>
              <a:cs typeface="Times New Roman" panose="02020603050405020304" pitchFamily="18" charset="0"/>
            </a:endParaRPr>
          </a:p>
          <a:p>
            <a:pPr marL="0" indent="0">
              <a:spcBef>
                <a:spcPts val="0"/>
              </a:spcBef>
              <a:buNone/>
            </a:pPr>
            <a:r>
              <a:rPr lang="en-US" sz="2800" dirty="0" smtClean="0">
                <a:latin typeface="Times New Roman" panose="02020603050405020304" pitchFamily="18" charset="0"/>
                <a:cs typeface="Times New Roman" panose="02020603050405020304" pitchFamily="18" charset="0"/>
              </a:rPr>
              <a:t>You </a:t>
            </a:r>
            <a:r>
              <a:rPr lang="en-US" sz="2800" dirty="0">
                <a:latin typeface="Times New Roman" panose="02020603050405020304" pitchFamily="18" charset="0"/>
                <a:cs typeface="Times New Roman" panose="02020603050405020304" pitchFamily="18" charset="0"/>
              </a:rPr>
              <a:t>would know that your B was a B </a:t>
            </a:r>
            <a:r>
              <a:rPr lang="en-US" sz="2800" dirty="0" smtClean="0">
                <a:latin typeface="Times New Roman" panose="02020603050405020304" pitchFamily="18" charset="0"/>
                <a:cs typeface="Times New Roman" panose="02020603050405020304" pitchFamily="18" charset="0"/>
              </a:rPr>
              <a:t>of </a:t>
            </a:r>
            <a:r>
              <a:rPr lang="en-US" sz="2800" dirty="0">
                <a:latin typeface="Times New Roman" panose="02020603050405020304" pitchFamily="18" charset="0"/>
                <a:cs typeface="Times New Roman" panose="02020603050405020304" pitchFamily="18" charset="0"/>
              </a:rPr>
              <a:t>effort and integrity, but no one else would. They would assume the person who got an A worked harder </a:t>
            </a:r>
            <a:r>
              <a:rPr lang="en-US" sz="2800" dirty="0" smtClean="0">
                <a:latin typeface="Times New Roman" panose="02020603050405020304" pitchFamily="18" charset="0"/>
                <a:cs typeface="Times New Roman" panose="02020603050405020304" pitchFamily="18" charset="0"/>
              </a:rPr>
              <a:t>or </a:t>
            </a:r>
            <a:r>
              <a:rPr lang="en-US" sz="2800" dirty="0">
                <a:latin typeface="Times New Roman" panose="02020603050405020304" pitchFamily="18" charset="0"/>
                <a:cs typeface="Times New Roman" panose="02020603050405020304" pitchFamily="18" charset="0"/>
              </a:rPr>
              <a:t>was </a:t>
            </a:r>
            <a:r>
              <a:rPr lang="en-US" sz="2800" dirty="0" smtClean="0">
                <a:latin typeface="Times New Roman" panose="02020603050405020304" pitchFamily="18" charset="0"/>
                <a:cs typeface="Times New Roman" panose="02020603050405020304" pitchFamily="18" charset="0"/>
              </a:rPr>
              <a:t>smarter than you, and that’s not fair.</a:t>
            </a:r>
            <a:endParaRPr lang="en-US" sz="2800"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3951" y="4448032"/>
            <a:ext cx="2604449" cy="1736299"/>
          </a:xfrm>
          <a:prstGeom prst="rect">
            <a:avLst/>
          </a:prstGeom>
          <a:ln>
            <a:solidFill>
              <a:srgbClr val="7030A0"/>
            </a:solidFill>
          </a:ln>
        </p:spPr>
      </p:pic>
    </p:spTree>
    <p:extLst>
      <p:ext uri="{BB962C8B-B14F-4D97-AF65-F5344CB8AC3E}">
        <p14:creationId xmlns:p14="http://schemas.microsoft.com/office/powerpoint/2010/main" val="561266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8563" y="397150"/>
            <a:ext cx="10058400" cy="5430444"/>
          </a:xfrm>
        </p:spPr>
        <p:txBody>
          <a:bodyPr>
            <a:noAutofit/>
          </a:bodyPr>
          <a:lstStyle/>
          <a:p>
            <a:pPr marL="0" indent="0" algn="ctr">
              <a:buNone/>
            </a:pPr>
            <a:r>
              <a:rPr lang="en-US" sz="5400" dirty="0" smtClean="0">
                <a:solidFill>
                  <a:srgbClr val="AE1276"/>
                </a:solidFill>
                <a:latin typeface="Times New Roman" panose="02020603050405020304" pitchFamily="18" charset="0"/>
                <a:cs typeface="Times New Roman" panose="02020603050405020304" pitchFamily="18" charset="0"/>
              </a:rPr>
              <a:t>Plagiarism cheats your instructors.</a:t>
            </a:r>
          </a:p>
          <a:p>
            <a:pPr marL="0" indent="0" algn="ctr">
              <a:lnSpc>
                <a:spcPct val="150000"/>
              </a:lnSpc>
              <a:spcBef>
                <a:spcPts val="0"/>
              </a:spcBef>
              <a:buNone/>
            </a:pPr>
            <a:r>
              <a:rPr lang="en-US" sz="54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Rather than spending their time helping you achieve an education, they are either checking papers for plagiarism or wasting their time by commenting on the work of someone not even in their class.</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1044" y="3992267"/>
            <a:ext cx="2233438" cy="2388061"/>
          </a:xfrm>
          <a:prstGeom prst="rect">
            <a:avLst/>
          </a:prstGeom>
        </p:spPr>
      </p:pic>
    </p:spTree>
    <p:extLst>
      <p:ext uri="{BB962C8B-B14F-4D97-AF65-F5344CB8AC3E}">
        <p14:creationId xmlns:p14="http://schemas.microsoft.com/office/powerpoint/2010/main" val="42716831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10298</TotalTime>
  <Words>3138</Words>
  <Application>Microsoft Office PowerPoint</Application>
  <PresentationFormat>Widescreen</PresentationFormat>
  <Paragraphs>302</Paragraphs>
  <Slides>56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Century Gothic</vt:lpstr>
      <vt:lpstr>Copperplate Gothic Bold</vt:lpstr>
      <vt:lpstr>Freestyle Script</vt:lpstr>
      <vt:lpstr>Garamond</vt:lpstr>
      <vt:lpstr>Times New Roman</vt:lpstr>
      <vt:lpstr>Wingdings</vt:lpstr>
      <vt:lpstr>Savon</vt:lpstr>
      <vt:lpstr>The “P” WOrd</vt:lpstr>
      <vt:lpstr>PowerPoint Presentation</vt:lpstr>
      <vt:lpstr>PowerPoint Presentation</vt:lpstr>
      <vt:lpstr>PowerPoint Presentation</vt:lpstr>
      <vt:lpstr>Plagiarism  cheats  everybody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Ideas and words are called  intellectual property</vt:lpstr>
      <vt:lpstr>PowerPoint Presentation</vt:lpstr>
      <vt:lpstr>PowerPoint Presentation</vt:lpstr>
      <vt:lpstr>PowerPoint Presentation</vt:lpstr>
      <vt:lpstr>That is why quotations MUST  be enclosed in quotation marks.    A quotation is words from source,  no matter how many or how few.  If you did not think them up yourself,  they belong in quotation marks. </vt:lpstr>
      <vt:lpstr>Direct, word-for-word quotations from a source that are not enclosed in quotation marks is plagiarism,  even if you have a citation at the 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word about patchwriting</vt:lpstr>
      <vt:lpstr>This is what patchwriting looks like</vt:lpstr>
      <vt:lpstr>PowerPoint Presentation</vt:lpstr>
      <vt:lpstr>PowerPoint Presentation</vt:lpstr>
      <vt:lpstr>PowerPoint Presentation</vt:lpstr>
      <vt:lpstr>What must be cited?</vt:lpstr>
      <vt:lpstr>A word about self-plagiarism</vt:lpstr>
      <vt:lpstr>How do I avoid plagiarizing?</vt:lpstr>
      <vt:lpstr>Test yourself</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vt:lpstr>
      <vt:lpstr>PowerPoint Presentation</vt:lpstr>
      <vt:lpstr>Answers</vt:lpstr>
      <vt:lpstr>The bottom line</vt:lpstr>
      <vt:lpstr>Need more help?</vt:lpstr>
      <vt:lpstr>The “P” WOrd</vt:lpstr>
    </vt:vector>
  </TitlesOfParts>
  <Company>Keuka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 WOrd</dc:title>
  <dc:creator>Catherine</dc:creator>
  <cp:lastModifiedBy>Catherine Agar</cp:lastModifiedBy>
  <cp:revision>74</cp:revision>
  <dcterms:created xsi:type="dcterms:W3CDTF">2018-01-10T18:09:41Z</dcterms:created>
  <dcterms:modified xsi:type="dcterms:W3CDTF">2021-09-09T15:22:00Z</dcterms:modified>
</cp:coreProperties>
</file>